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62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0" r:id="rId46"/>
    <p:sldId id="302" r:id="rId47"/>
    <p:sldId id="617" r:id="rId48"/>
    <p:sldId id="303" r:id="rId49"/>
    <p:sldId id="304" r:id="rId50"/>
    <p:sldId id="306" r:id="rId51"/>
    <p:sldId id="305" r:id="rId52"/>
    <p:sldId id="625" r:id="rId53"/>
    <p:sldId id="620" r:id="rId54"/>
    <p:sldId id="307" r:id="rId55"/>
    <p:sldId id="308" r:id="rId56"/>
    <p:sldId id="624" r:id="rId57"/>
    <p:sldId id="309" r:id="rId58"/>
    <p:sldId id="310" r:id="rId59"/>
    <p:sldId id="320" r:id="rId60"/>
    <p:sldId id="319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621" r:id="rId81"/>
    <p:sldId id="355" r:id="rId82"/>
    <p:sldId id="356" r:id="rId83"/>
    <p:sldId id="357" r:id="rId84"/>
    <p:sldId id="358" r:id="rId85"/>
    <p:sldId id="359" r:id="rId86"/>
    <p:sldId id="360" r:id="rId87"/>
    <p:sldId id="622" r:id="rId88"/>
    <p:sldId id="626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83" r:id="rId102"/>
    <p:sldId id="384" r:id="rId103"/>
    <p:sldId id="385" r:id="rId104"/>
    <p:sldId id="386" r:id="rId105"/>
    <p:sldId id="387" r:id="rId106"/>
    <p:sldId id="388" r:id="rId107"/>
    <p:sldId id="389" r:id="rId108"/>
    <p:sldId id="390" r:id="rId109"/>
    <p:sldId id="391" r:id="rId110"/>
    <p:sldId id="392" r:id="rId111"/>
    <p:sldId id="393" r:id="rId112"/>
    <p:sldId id="394" r:id="rId113"/>
    <p:sldId id="395" r:id="rId114"/>
    <p:sldId id="396" r:id="rId115"/>
    <p:sldId id="397" r:id="rId116"/>
    <p:sldId id="398" r:id="rId117"/>
    <p:sldId id="399" r:id="rId118"/>
    <p:sldId id="400" r:id="rId119"/>
    <p:sldId id="401" r:id="rId120"/>
    <p:sldId id="402" r:id="rId121"/>
    <p:sldId id="403" r:id="rId122"/>
    <p:sldId id="404" r:id="rId123"/>
    <p:sldId id="405" r:id="rId124"/>
    <p:sldId id="406" r:id="rId125"/>
    <p:sldId id="407" r:id="rId126"/>
    <p:sldId id="408" r:id="rId127"/>
    <p:sldId id="409" r:id="rId128"/>
    <p:sldId id="410" r:id="rId129"/>
    <p:sldId id="411" r:id="rId130"/>
    <p:sldId id="412" r:id="rId131"/>
    <p:sldId id="414" r:id="rId132"/>
    <p:sldId id="415" r:id="rId133"/>
    <p:sldId id="416" r:id="rId134"/>
    <p:sldId id="417" r:id="rId135"/>
    <p:sldId id="418" r:id="rId136"/>
    <p:sldId id="419" r:id="rId137"/>
    <p:sldId id="420" r:id="rId138"/>
    <p:sldId id="421" r:id="rId139"/>
    <p:sldId id="613" r:id="rId140"/>
    <p:sldId id="614" r:id="rId141"/>
    <p:sldId id="615" r:id="rId142"/>
    <p:sldId id="616" r:id="rId143"/>
    <p:sldId id="422" r:id="rId144"/>
    <p:sldId id="423" r:id="rId145"/>
    <p:sldId id="424" r:id="rId146"/>
    <p:sldId id="425" r:id="rId147"/>
    <p:sldId id="426" r:id="rId148"/>
    <p:sldId id="427" r:id="rId149"/>
    <p:sldId id="428" r:id="rId150"/>
    <p:sldId id="429" r:id="rId151"/>
    <p:sldId id="430" r:id="rId152"/>
    <p:sldId id="431" r:id="rId153"/>
    <p:sldId id="432" r:id="rId154"/>
    <p:sldId id="433" r:id="rId155"/>
    <p:sldId id="434" r:id="rId156"/>
    <p:sldId id="435" r:id="rId157"/>
    <p:sldId id="436" r:id="rId158"/>
    <p:sldId id="413" r:id="rId159"/>
    <p:sldId id="437" r:id="rId160"/>
    <p:sldId id="438" r:id="rId161"/>
    <p:sldId id="439" r:id="rId162"/>
    <p:sldId id="440" r:id="rId163"/>
    <p:sldId id="441" r:id="rId164"/>
    <p:sldId id="442" r:id="rId165"/>
    <p:sldId id="443" r:id="rId166"/>
    <p:sldId id="444" r:id="rId167"/>
    <p:sldId id="445" r:id="rId168"/>
    <p:sldId id="446" r:id="rId169"/>
    <p:sldId id="447" r:id="rId170"/>
    <p:sldId id="448" r:id="rId171"/>
    <p:sldId id="449" r:id="rId172"/>
    <p:sldId id="450" r:id="rId173"/>
    <p:sldId id="451" r:id="rId174"/>
    <p:sldId id="452" r:id="rId175"/>
    <p:sldId id="453" r:id="rId176"/>
    <p:sldId id="454" r:id="rId177"/>
    <p:sldId id="455" r:id="rId178"/>
    <p:sldId id="456" r:id="rId179"/>
    <p:sldId id="457" r:id="rId180"/>
    <p:sldId id="458" r:id="rId181"/>
    <p:sldId id="459" r:id="rId182"/>
    <p:sldId id="460" r:id="rId183"/>
    <p:sldId id="461" r:id="rId184"/>
    <p:sldId id="462" r:id="rId185"/>
    <p:sldId id="463" r:id="rId186"/>
    <p:sldId id="464" r:id="rId187"/>
    <p:sldId id="465" r:id="rId188"/>
    <p:sldId id="466" r:id="rId189"/>
    <p:sldId id="467" r:id="rId190"/>
    <p:sldId id="468" r:id="rId191"/>
    <p:sldId id="469" r:id="rId192"/>
    <p:sldId id="470" r:id="rId193"/>
    <p:sldId id="471" r:id="rId194"/>
    <p:sldId id="472" r:id="rId195"/>
    <p:sldId id="473" r:id="rId196"/>
    <p:sldId id="474" r:id="rId197"/>
    <p:sldId id="475" r:id="rId198"/>
    <p:sldId id="476" r:id="rId199"/>
    <p:sldId id="477" r:id="rId200"/>
    <p:sldId id="478" r:id="rId201"/>
    <p:sldId id="479" r:id="rId202"/>
    <p:sldId id="480" r:id="rId203"/>
    <p:sldId id="481" r:id="rId204"/>
    <p:sldId id="482" r:id="rId205"/>
    <p:sldId id="483" r:id="rId206"/>
    <p:sldId id="484" r:id="rId207"/>
    <p:sldId id="540" r:id="rId208"/>
    <p:sldId id="541" r:id="rId209"/>
    <p:sldId id="542" r:id="rId210"/>
    <p:sldId id="543" r:id="rId211"/>
    <p:sldId id="544" r:id="rId212"/>
    <p:sldId id="545" r:id="rId213"/>
    <p:sldId id="546" r:id="rId214"/>
    <p:sldId id="547" r:id="rId215"/>
    <p:sldId id="548" r:id="rId216"/>
    <p:sldId id="549" r:id="rId217"/>
    <p:sldId id="550" r:id="rId218"/>
    <p:sldId id="551" r:id="rId219"/>
    <p:sldId id="552" r:id="rId220"/>
    <p:sldId id="553" r:id="rId221"/>
    <p:sldId id="554" r:id="rId222"/>
    <p:sldId id="555" r:id="rId223"/>
    <p:sldId id="556" r:id="rId224"/>
    <p:sldId id="557" r:id="rId225"/>
    <p:sldId id="558" r:id="rId226"/>
    <p:sldId id="559" r:id="rId227"/>
    <p:sldId id="560" r:id="rId228"/>
    <p:sldId id="561" r:id="rId229"/>
    <p:sldId id="562" r:id="rId230"/>
    <p:sldId id="563" r:id="rId231"/>
    <p:sldId id="564" r:id="rId232"/>
    <p:sldId id="565" r:id="rId233"/>
    <p:sldId id="566" r:id="rId234"/>
    <p:sldId id="567" r:id="rId235"/>
    <p:sldId id="568" r:id="rId236"/>
    <p:sldId id="569" r:id="rId237"/>
    <p:sldId id="570" r:id="rId238"/>
    <p:sldId id="571" r:id="rId239"/>
    <p:sldId id="572" r:id="rId240"/>
    <p:sldId id="573" r:id="rId241"/>
    <p:sldId id="574" r:id="rId242"/>
    <p:sldId id="575" r:id="rId243"/>
    <p:sldId id="576" r:id="rId244"/>
    <p:sldId id="577" r:id="rId245"/>
    <p:sldId id="578" r:id="rId246"/>
    <p:sldId id="579" r:id="rId247"/>
    <p:sldId id="580" r:id="rId248"/>
    <p:sldId id="581" r:id="rId249"/>
    <p:sldId id="582" r:id="rId250"/>
    <p:sldId id="583" r:id="rId251"/>
    <p:sldId id="584" r:id="rId252"/>
    <p:sldId id="585" r:id="rId253"/>
    <p:sldId id="586" r:id="rId254"/>
    <p:sldId id="587" r:id="rId255"/>
    <p:sldId id="588" r:id="rId256"/>
    <p:sldId id="589" r:id="rId257"/>
    <p:sldId id="590" r:id="rId258"/>
    <p:sldId id="591" r:id="rId259"/>
    <p:sldId id="592" r:id="rId260"/>
    <p:sldId id="593" r:id="rId261"/>
    <p:sldId id="594" r:id="rId262"/>
    <p:sldId id="595" r:id="rId263"/>
    <p:sldId id="596" r:id="rId264"/>
    <p:sldId id="597" r:id="rId265"/>
    <p:sldId id="598" r:id="rId266"/>
    <p:sldId id="599" r:id="rId267"/>
    <p:sldId id="600" r:id="rId268"/>
    <p:sldId id="601" r:id="rId269"/>
    <p:sldId id="602" r:id="rId270"/>
    <p:sldId id="603" r:id="rId271"/>
    <p:sldId id="604" r:id="rId272"/>
    <p:sldId id="605" r:id="rId273"/>
    <p:sldId id="606" r:id="rId274"/>
    <p:sldId id="607" r:id="rId275"/>
    <p:sldId id="608" r:id="rId276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theme" Target="theme/theme1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BF05B-A103-4F09-B880-FCEC8B7905AC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B3371-FD6B-43F9-A619-DAAAB561D5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35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F8EB63B-0786-419B-9858-AED49756BF59}" type="slidenum">
              <a:t>208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494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5A7F03E-B602-43A1-B47E-9F03F58A5B68}" type="slidenum">
              <a:t>217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644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CAA197-CB55-46F2-B9CF-B24CBE6B1BAC}" type="slidenum">
              <a:t>218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62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9FC4E6-45EE-4812-A017-86EBD0E90EE9}" type="slidenum">
              <a:t>219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013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2AFCFD2-8769-4815-89FD-8A5ABB9B8AFB}" type="slidenum">
              <a:t>220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641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E99E663-159B-45D6-AC43-A3177F3AAE4C}" type="slidenum">
              <a:t>221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008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778B551-C453-4C64-A4ED-864AD0DE5AFE}" type="slidenum">
              <a:t>222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454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218EBAE-4B01-4316-9C57-BC9759EA476D}" type="slidenum">
              <a:t>223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905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C6A34D1-E209-4B2E-8AB8-D02DD641732D}" type="slidenum">
              <a:t>224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639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D99104C-DE4B-4C46-BC58-3ED29EBAE9D1}" type="slidenum">
              <a:t>225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901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58585FA-CED4-4202-94E4-01BA8549945E}" type="slidenum">
              <a:t>226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36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F8AFF50-9122-4A98-B72E-B56FE103EDC5}" type="slidenum">
              <a:t>209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261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8ED5E13-0FA4-4844-A452-271D015A1219}" type="slidenum">
              <a:t>227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825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025FACF-E5F7-465B-B02F-239940000990}" type="slidenum">
              <a:t>228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655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A8F7D35-BDFA-4222-B661-60464E01FC2D}" type="slidenum">
              <a:t>229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072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9532CB2-E3C7-456D-8599-1E59EDADCD11}" type="slidenum">
              <a:t>230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679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FEFE13C-88BA-4AF3-99F6-19CD8792DAC9}" type="slidenum">
              <a:t>231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381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27059DE-7F84-4741-B591-3F10A0D895A0}" type="slidenum">
              <a:t>232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031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B256B37-C24E-4E03-9E7F-1B640A76A5B9}" type="slidenum">
              <a:t>233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979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716CBBB-EA3B-4516-BA27-B0DB23701111}" type="slidenum">
              <a:t>234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688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F314BEA-D687-4C00-A8C7-9364C736CB75}" type="slidenum">
              <a:t>235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956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A48679-C2C1-4D4B-B1D1-A09816AF5776}" type="slidenum">
              <a:t>236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08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37DBEA-47D4-4D13-842E-45AEDEB552B7}" type="slidenum">
              <a:t>210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340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17C653D-945C-4CA3-9A50-CCA65C18F477}" type="slidenum">
              <a:t>237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850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E6C5B9C-C3CC-43BD-9364-10C4081C8025}" type="slidenum">
              <a:t>238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38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38DC26-AD82-46BB-B7FB-7C56A0C6FE57}" type="slidenum">
              <a:t>239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297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FFF8D9A-CE0E-4BAA-8AE5-CB65F84888CB}" type="slidenum">
              <a:t>240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656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7EE8D4A-F997-42B3-B7E7-67138A9531F3}" type="slidenum">
              <a:t>241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185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EA4E6A4-240F-42D8-85C8-890F87B2FD6E}" type="slidenum">
              <a:t>242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614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8011C02-B3E4-486F-B86F-32D2A7472BFB}" type="slidenum">
              <a:t>243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363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7782374-682A-4442-8F0E-3C85791A44C5}" type="slidenum">
              <a:t>244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223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37D3EEC-C701-4B0A-9FC7-E5295C092F5C}" type="slidenum">
              <a:t>245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462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99E93C0-0929-4803-B14C-4EA6B331EBB7}" type="slidenum">
              <a:t>246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54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DD9746A-019D-444C-8B24-02BC534596FB}" type="slidenum">
              <a:t>211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9830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05D28FD-3B92-4AA3-951F-6C8954F70D17}" type="slidenum">
              <a:t>247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921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827B4FA-2E4D-4B8F-9DB7-4181D67D2A8B}" type="slidenum">
              <a:t>248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7498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F87751-4E59-40AA-9C9C-F7369AD4D441}" type="slidenum">
              <a:t>249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457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5330DEC-464C-49AD-8C72-9EB3F681B50E}" type="slidenum">
              <a:t>250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974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4367E55-0E67-44FE-BAFF-DDDB20A5CDDD}" type="slidenum">
              <a:t>251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49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09A8271-A06B-46F8-BA37-0FA6DFFE8508}" type="slidenum">
              <a:t>252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604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8C566FC-D925-4ABF-A3D4-D362F30251CE}" type="slidenum">
              <a:t>253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569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510C897-D1ED-432D-A011-60E853ED2E03}" type="slidenum">
              <a:t>254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916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157A96B-C18B-4A8D-9A96-23E34DC859CA}" type="slidenum">
              <a:t>255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568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CA7FC5-B182-45C7-931F-C21C412A0C1F}" type="slidenum">
              <a:t>256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981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B8309B-9423-495E-BEA3-00CE5D1CA0AE}" type="slidenum">
              <a:t>212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3367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3EA7372-64CC-4166-A023-62A71763A960}" type="slidenum">
              <a:t>257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371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F54CF6-A323-40D5-A8B4-355BA42C67A5}" type="slidenum">
              <a:t>258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652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93C27C8-B262-4913-9BCD-16346D5032F9}" type="slidenum">
              <a:t>259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5646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0AF84E8-897F-4144-A723-31D3B1FB6DAD}" type="slidenum">
              <a:t>260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265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3D342DA-5F75-4808-9346-9D5D364DBD8C}" type="slidenum">
              <a:t>261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5680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C3E875-CA3F-47AF-93EA-765884D597A3}" type="slidenum">
              <a:t>262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010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BA829E0-5A1F-4657-869E-9C446D956E8F}" type="slidenum">
              <a:t>263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9733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3E93BF-0B0C-4AC7-9C5C-25F3AF94E6D0}" type="slidenum">
              <a:t>264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561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6D3C1F7-D213-45AD-9232-26F5C5BDF76C}" type="slidenum">
              <a:t>265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9614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257E52D-0D12-4C98-843F-557A3A7DBB4B}" type="slidenum">
              <a:t>266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21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C5FB066-6BBB-4B6C-B5CD-3590B52FCD05}" type="slidenum">
              <a:t>213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5807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528D668-D135-4CE2-ADE9-155E321030C8}" type="slidenum">
              <a:t>267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06653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CB97E89-0896-4955-BA9A-0F18B79B2D00}" type="slidenum">
              <a:t>268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2861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A48FF29-875E-4597-AB34-575D5BFBCCA8}" type="slidenum">
              <a:t>269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1268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C45C364-9514-4865-8322-78F05B793DE9}" type="slidenum">
              <a:t>270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1520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89C8743-1F35-442C-BD80-AE1DE8C4CA97}" type="slidenum">
              <a:t>271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452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52C816-D514-4AAE-A28D-C710165DD550}" type="slidenum">
              <a:t>272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3641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D98C399-6949-4AD5-AEC4-7D93E1B52ADB}" type="slidenum">
              <a:t>273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9365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C790F46-33A8-4EE0-A029-5C354F3B9421}" type="slidenum">
              <a:t>274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1221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6605CEA-E8E5-4A49-8EEE-15993F666EA1}" type="slidenum">
              <a:t>275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75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472A86C-1597-416D-AC0A-36268FB6A366}" type="slidenum">
              <a:t>214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599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9AEE70-3AC0-47C6-ADAF-DA949C2D5AD4}" type="slidenum">
              <a:t>215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939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151089-5043-44E0-B9FE-3B41065A8349}" type="slidenum">
              <a:t>216</a:t>
            </a:fld>
            <a:endParaRPr lang="pt-BR"/>
          </a:p>
        </p:txBody>
      </p:sp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2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0263" y="430466"/>
            <a:ext cx="8783472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77940"/>
            <a:ext cx="2103120" cy="276999"/>
          </a:xfrm>
        </p:spPr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08960" y="6377940"/>
            <a:ext cx="2926080" cy="276999"/>
          </a:xfrm>
        </p:spPr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83680" y="6377940"/>
            <a:ext cx="2103120" cy="276999"/>
          </a:xfrm>
        </p:spPr>
        <p:txBody>
          <a:bodyPr/>
          <a:lstStyle/>
          <a:p>
            <a:pPr lvl="0"/>
            <a:fld id="{F02D1AC8-FFE5-4EBC-840C-A8371F27EDB3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3181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685764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72360" y="6214681"/>
            <a:ext cx="897839" cy="5248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6353" y="31584"/>
            <a:ext cx="2771292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7405" y="1266025"/>
            <a:ext cx="7889189" cy="1945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0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2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6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7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5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4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5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9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scriptlang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362" y="385559"/>
            <a:ext cx="5685840" cy="333000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31823" y="3768013"/>
            <a:ext cx="6452870" cy="227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9625" marR="5080" indent="-206756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 MT"/>
                <a:cs typeface="Arial MT"/>
              </a:rPr>
              <a:t>Graduação</a:t>
            </a:r>
            <a:r>
              <a:rPr sz="4400" spc="-4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em</a:t>
            </a:r>
            <a:r>
              <a:rPr sz="4400" spc="-254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Análise</a:t>
            </a:r>
            <a:r>
              <a:rPr sz="4400" spc="-35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de </a:t>
            </a:r>
            <a:r>
              <a:rPr sz="4400" spc="-1210" dirty="0">
                <a:latin typeface="Arial MT"/>
                <a:cs typeface="Arial MT"/>
              </a:rPr>
              <a:t> </a:t>
            </a:r>
            <a:r>
              <a:rPr sz="4400" spc="-5" dirty="0">
                <a:latin typeface="Arial MT"/>
                <a:cs typeface="Arial MT"/>
              </a:rPr>
              <a:t>Sistemas</a:t>
            </a:r>
            <a:endParaRPr sz="4400">
              <a:latin typeface="Arial MT"/>
              <a:cs typeface="Arial MT"/>
            </a:endParaRPr>
          </a:p>
          <a:p>
            <a:pPr marL="193040" algn="ctr">
              <a:lnSpc>
                <a:spcPct val="100000"/>
              </a:lnSpc>
              <a:spcBef>
                <a:spcPts val="3270"/>
              </a:spcBef>
            </a:pPr>
            <a:r>
              <a:rPr sz="3200" b="1" spc="-30" dirty="0">
                <a:latin typeface="Arial"/>
                <a:cs typeface="Arial"/>
              </a:rPr>
              <a:t>Tecnologia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25" dirty="0">
                <a:latin typeface="Arial"/>
                <a:cs typeface="Arial"/>
              </a:rPr>
              <a:t>Web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III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17" y="430466"/>
            <a:ext cx="388810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ferramentas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145" y="1125258"/>
            <a:ext cx="2156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https://nodejs.org/en/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9998" y="2035810"/>
            <a:ext cx="6085205" cy="4057015"/>
            <a:chOff x="899998" y="2035810"/>
            <a:chExt cx="6085205" cy="4057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998" y="2035810"/>
              <a:ext cx="6085078" cy="35427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79039" y="5486755"/>
              <a:ext cx="553720" cy="605790"/>
            </a:xfrm>
            <a:custGeom>
              <a:avLst/>
              <a:gdLst/>
              <a:ahLst/>
              <a:cxnLst/>
              <a:rect l="l" t="t" r="r" b="b"/>
              <a:pathLst>
                <a:path w="553719" h="605789">
                  <a:moveTo>
                    <a:pt x="533882" y="0"/>
                  </a:moveTo>
                  <a:lnTo>
                    <a:pt x="280441" y="20523"/>
                  </a:lnTo>
                  <a:lnTo>
                    <a:pt x="348843" y="78841"/>
                  </a:lnTo>
                  <a:lnTo>
                    <a:pt x="0" y="489242"/>
                  </a:lnTo>
                  <a:lnTo>
                    <a:pt x="136080" y="605523"/>
                  </a:lnTo>
                  <a:lnTo>
                    <a:pt x="485635" y="195478"/>
                  </a:lnTo>
                  <a:lnTo>
                    <a:pt x="553681" y="253441"/>
                  </a:lnTo>
                  <a:lnTo>
                    <a:pt x="533882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79039" y="5486755"/>
              <a:ext cx="553720" cy="605790"/>
            </a:xfrm>
            <a:custGeom>
              <a:avLst/>
              <a:gdLst/>
              <a:ahLst/>
              <a:cxnLst/>
              <a:rect l="l" t="t" r="r" b="b"/>
              <a:pathLst>
                <a:path w="553719" h="605789">
                  <a:moveTo>
                    <a:pt x="136080" y="605523"/>
                  </a:moveTo>
                  <a:lnTo>
                    <a:pt x="485635" y="195478"/>
                  </a:lnTo>
                  <a:lnTo>
                    <a:pt x="553681" y="253441"/>
                  </a:lnTo>
                  <a:lnTo>
                    <a:pt x="533882" y="0"/>
                  </a:lnTo>
                  <a:lnTo>
                    <a:pt x="280441" y="20523"/>
                  </a:lnTo>
                  <a:lnTo>
                    <a:pt x="348843" y="78841"/>
                  </a:lnTo>
                  <a:lnTo>
                    <a:pt x="0" y="489242"/>
                  </a:lnTo>
                  <a:lnTo>
                    <a:pt x="136080" y="605523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78375" y="1000696"/>
            <a:ext cx="10287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5" dirty="0">
                <a:latin typeface="Wingdings"/>
                <a:cs typeface="Wingdings"/>
              </a:rPr>
              <a:t>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8375" y="1275016"/>
            <a:ext cx="10287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5" dirty="0">
                <a:latin typeface="Wingdings"/>
                <a:cs typeface="Wingdings"/>
              </a:rPr>
              <a:t>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8375" y="1549336"/>
            <a:ext cx="10287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5" dirty="0">
                <a:latin typeface="Wingdings"/>
                <a:cs typeface="Wingdings"/>
              </a:rPr>
              <a:t>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92941" y="932294"/>
            <a:ext cx="41306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Controla</a:t>
            </a:r>
            <a:r>
              <a:rPr sz="1800" spc="-10" dirty="0">
                <a:latin typeface="Arial MT"/>
                <a:cs typeface="Arial MT"/>
              </a:rPr>
              <a:t> 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dependências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0" dirty="0">
                <a:latin typeface="Arial MT"/>
                <a:cs typeface="Arial MT"/>
              </a:rPr>
              <a:t> um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projeto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Auxilia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execução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código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Instalação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Angular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TypeScript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0000" y="569518"/>
            <a:ext cx="4827955" cy="518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902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810000" y="2667000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275903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9636" y="720001"/>
            <a:ext cx="6840220" cy="4859655"/>
          </a:xfrm>
          <a:custGeom>
            <a:avLst/>
            <a:gdLst/>
            <a:ahLst/>
            <a:cxnLst/>
            <a:rect l="l" t="t" r="r" b="b"/>
            <a:pathLst>
              <a:path w="6840220" h="4859655">
                <a:moveTo>
                  <a:pt x="6839648" y="0"/>
                </a:moveTo>
                <a:lnTo>
                  <a:pt x="0" y="0"/>
                </a:lnTo>
                <a:lnTo>
                  <a:pt x="0" y="4859642"/>
                </a:lnTo>
                <a:lnTo>
                  <a:pt x="3420008" y="4859642"/>
                </a:lnTo>
                <a:lnTo>
                  <a:pt x="6839648" y="4859642"/>
                </a:lnTo>
                <a:lnTo>
                  <a:pt x="6839648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59636" y="720001"/>
            <a:ext cx="6840220" cy="485965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800" spc="-10" dirty="0">
                <a:latin typeface="Arial MT"/>
                <a:cs typeface="Arial MT"/>
              </a:rPr>
              <a:t>AppComponent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7634" y="1260005"/>
            <a:ext cx="6120130" cy="720090"/>
          </a:xfrm>
          <a:custGeom>
            <a:avLst/>
            <a:gdLst/>
            <a:ahLst/>
            <a:cxnLst/>
            <a:rect l="l" t="t" r="r" b="b"/>
            <a:pathLst>
              <a:path w="6120130" h="720089">
                <a:moveTo>
                  <a:pt x="6119647" y="0"/>
                </a:moveTo>
                <a:lnTo>
                  <a:pt x="0" y="0"/>
                </a:lnTo>
                <a:lnTo>
                  <a:pt x="0" y="719632"/>
                </a:lnTo>
                <a:lnTo>
                  <a:pt x="3060001" y="719632"/>
                </a:lnTo>
                <a:lnTo>
                  <a:pt x="6119647" y="719632"/>
                </a:lnTo>
                <a:lnTo>
                  <a:pt x="6119647" y="0"/>
                </a:lnTo>
                <a:close/>
              </a:path>
            </a:pathLst>
          </a:custGeom>
          <a:solidFill>
            <a:srgbClr val="FFE8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47634" y="1260005"/>
            <a:ext cx="6120130" cy="720090"/>
          </a:xfrm>
          <a:prstGeom prst="rect">
            <a:avLst/>
          </a:prstGeom>
          <a:ln w="3175">
            <a:solidFill>
              <a:srgbClr val="FFE893"/>
            </a:solidFill>
          </a:ln>
        </p:spPr>
        <p:txBody>
          <a:bodyPr vert="horz" wrap="square" lIns="0" tIns="2228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5"/>
              </a:spcBef>
            </a:pPr>
            <a:r>
              <a:rPr sz="1800" spc="-10" dirty="0">
                <a:latin typeface="Arial MT"/>
                <a:cs typeface="Arial MT"/>
              </a:rPr>
              <a:t>CabecalhoComponent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7634" y="2160003"/>
            <a:ext cx="1979930" cy="3060065"/>
          </a:xfrm>
          <a:custGeom>
            <a:avLst/>
            <a:gdLst/>
            <a:ahLst/>
            <a:cxnLst/>
            <a:rect l="l" t="t" r="r" b="b"/>
            <a:pathLst>
              <a:path w="1979929" h="3060065">
                <a:moveTo>
                  <a:pt x="1979650" y="0"/>
                </a:moveTo>
                <a:lnTo>
                  <a:pt x="0" y="0"/>
                </a:lnTo>
                <a:lnTo>
                  <a:pt x="0" y="3059633"/>
                </a:lnTo>
                <a:lnTo>
                  <a:pt x="990003" y="3059633"/>
                </a:lnTo>
                <a:lnTo>
                  <a:pt x="1979650" y="3059633"/>
                </a:lnTo>
                <a:lnTo>
                  <a:pt x="1979650" y="0"/>
                </a:lnTo>
                <a:close/>
              </a:path>
            </a:pathLst>
          </a:custGeom>
          <a:solidFill>
            <a:srgbClr val="FF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47634" y="2160003"/>
            <a:ext cx="1979930" cy="3060065"/>
          </a:xfrm>
          <a:prstGeom prst="rect">
            <a:avLst/>
          </a:prstGeom>
          <a:ln w="3175">
            <a:solidFill>
              <a:srgbClr val="FFD6D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15570">
              <a:lnSpc>
                <a:spcPct val="100000"/>
              </a:lnSpc>
              <a:spcBef>
                <a:spcPts val="1770"/>
              </a:spcBef>
            </a:pPr>
            <a:r>
              <a:rPr sz="1800" spc="-10" dirty="0">
                <a:latin typeface="Arial MT"/>
                <a:cs typeface="Arial MT"/>
              </a:rPr>
              <a:t>MenuComponent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07638" y="2160003"/>
            <a:ext cx="3959860" cy="3060065"/>
          </a:xfrm>
          <a:custGeom>
            <a:avLst/>
            <a:gdLst/>
            <a:ahLst/>
            <a:cxnLst/>
            <a:rect l="l" t="t" r="r" b="b"/>
            <a:pathLst>
              <a:path w="3959859" h="3060065">
                <a:moveTo>
                  <a:pt x="3959644" y="0"/>
                </a:moveTo>
                <a:lnTo>
                  <a:pt x="0" y="0"/>
                </a:lnTo>
                <a:lnTo>
                  <a:pt x="0" y="3059633"/>
                </a:lnTo>
                <a:lnTo>
                  <a:pt x="1980006" y="3059633"/>
                </a:lnTo>
                <a:lnTo>
                  <a:pt x="3959644" y="3059633"/>
                </a:lnTo>
                <a:lnTo>
                  <a:pt x="3959644" y="0"/>
                </a:lnTo>
                <a:close/>
              </a:path>
            </a:pathLst>
          </a:custGeom>
          <a:solidFill>
            <a:srgbClr val="DDE6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07638" y="2160003"/>
            <a:ext cx="3959860" cy="3060065"/>
          </a:xfrm>
          <a:prstGeom prst="rect">
            <a:avLst/>
          </a:prstGeom>
          <a:ln w="3175">
            <a:solidFill>
              <a:srgbClr val="DDE6E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897255">
              <a:lnSpc>
                <a:spcPct val="100000"/>
              </a:lnSpc>
              <a:spcBef>
                <a:spcPts val="1770"/>
              </a:spcBef>
            </a:pPr>
            <a:r>
              <a:rPr sz="1800" spc="-10" dirty="0">
                <a:latin typeface="Arial MT"/>
                <a:cs typeface="Arial MT"/>
              </a:rPr>
              <a:t>ConteudoComponent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361993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638" y="539635"/>
            <a:ext cx="2339975" cy="108013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Classe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79634" y="539635"/>
            <a:ext cx="2519680" cy="899794"/>
          </a:xfrm>
          <a:custGeom>
            <a:avLst/>
            <a:gdLst/>
            <a:ahLst/>
            <a:cxnLst/>
            <a:rect l="l" t="t" r="r" b="b"/>
            <a:pathLst>
              <a:path w="2519679" h="899794">
                <a:moveTo>
                  <a:pt x="2519641" y="0"/>
                </a:moveTo>
                <a:lnTo>
                  <a:pt x="0" y="0"/>
                </a:lnTo>
                <a:lnTo>
                  <a:pt x="0" y="899642"/>
                </a:lnTo>
                <a:lnTo>
                  <a:pt x="1260005" y="899642"/>
                </a:lnTo>
                <a:lnTo>
                  <a:pt x="2519641" y="899642"/>
                </a:lnTo>
                <a:lnTo>
                  <a:pt x="2519641" y="0"/>
                </a:lnTo>
                <a:close/>
              </a:path>
            </a:pathLst>
          </a:custGeom>
          <a:solidFill>
            <a:srgbClr val="FFD7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79634" y="539635"/>
            <a:ext cx="2519680" cy="899794"/>
          </a:xfrm>
          <a:prstGeom prst="rect">
            <a:avLst/>
          </a:prstGeom>
          <a:ln w="3175">
            <a:solidFill>
              <a:srgbClr val="FFD7CD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60769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Componente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638" y="3239642"/>
            <a:ext cx="2339975" cy="539750"/>
          </a:xfrm>
          <a:custGeom>
            <a:avLst/>
            <a:gdLst/>
            <a:ahLst/>
            <a:cxnLst/>
            <a:rect l="l" t="t" r="r" b="b"/>
            <a:pathLst>
              <a:path w="2339975" h="539750">
                <a:moveTo>
                  <a:pt x="2339644" y="0"/>
                </a:moveTo>
                <a:lnTo>
                  <a:pt x="0" y="0"/>
                </a:lnTo>
                <a:lnTo>
                  <a:pt x="0" y="539635"/>
                </a:lnTo>
                <a:lnTo>
                  <a:pt x="1170000" y="539635"/>
                </a:lnTo>
                <a:lnTo>
                  <a:pt x="2339644" y="539635"/>
                </a:lnTo>
                <a:lnTo>
                  <a:pt x="2339644" y="0"/>
                </a:lnTo>
                <a:close/>
              </a:path>
            </a:pathLst>
          </a:custGeom>
          <a:solidFill>
            <a:srgbClr val="FFD7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9638" y="3239642"/>
            <a:ext cx="2339975" cy="539750"/>
          </a:xfrm>
          <a:prstGeom prst="rect">
            <a:avLst/>
          </a:prstGeom>
          <a:ln w="3175">
            <a:solidFill>
              <a:srgbClr val="FFD7C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154305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Informar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nome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pelo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selector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9645" y="3239642"/>
            <a:ext cx="2879725" cy="539750"/>
          </a:xfrm>
          <a:custGeom>
            <a:avLst/>
            <a:gdLst/>
            <a:ahLst/>
            <a:cxnLst/>
            <a:rect l="l" t="t" r="r" b="b"/>
            <a:pathLst>
              <a:path w="2879725" h="539750">
                <a:moveTo>
                  <a:pt x="2879636" y="0"/>
                </a:moveTo>
                <a:lnTo>
                  <a:pt x="0" y="0"/>
                </a:lnTo>
                <a:lnTo>
                  <a:pt x="0" y="539635"/>
                </a:lnTo>
                <a:lnTo>
                  <a:pt x="1439989" y="539635"/>
                </a:lnTo>
                <a:lnTo>
                  <a:pt x="2879636" y="539635"/>
                </a:lnTo>
                <a:lnTo>
                  <a:pt x="2879636" y="0"/>
                </a:lnTo>
                <a:close/>
              </a:path>
            </a:pathLst>
          </a:custGeom>
          <a:solidFill>
            <a:srgbClr val="FFD7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59645" y="3239642"/>
            <a:ext cx="2879725" cy="539750"/>
          </a:xfrm>
          <a:prstGeom prst="rect">
            <a:avLst/>
          </a:prstGeom>
          <a:ln w="3175">
            <a:solidFill>
              <a:srgbClr val="FFD7C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HTML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que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representa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componente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19634" y="3239642"/>
            <a:ext cx="2700020" cy="539750"/>
          </a:xfrm>
          <a:custGeom>
            <a:avLst/>
            <a:gdLst/>
            <a:ahLst/>
            <a:cxnLst/>
            <a:rect l="l" t="t" r="r" b="b"/>
            <a:pathLst>
              <a:path w="2700020" h="539750">
                <a:moveTo>
                  <a:pt x="2699639" y="0"/>
                </a:moveTo>
                <a:lnTo>
                  <a:pt x="0" y="0"/>
                </a:lnTo>
                <a:lnTo>
                  <a:pt x="0" y="539635"/>
                </a:lnTo>
                <a:lnTo>
                  <a:pt x="1350009" y="539635"/>
                </a:lnTo>
                <a:lnTo>
                  <a:pt x="2699639" y="539635"/>
                </a:lnTo>
                <a:lnTo>
                  <a:pt x="2699639" y="0"/>
                </a:lnTo>
                <a:close/>
              </a:path>
            </a:pathLst>
          </a:custGeom>
          <a:solidFill>
            <a:srgbClr val="FFD7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19634" y="3239642"/>
            <a:ext cx="2700020" cy="539750"/>
          </a:xfrm>
          <a:prstGeom prst="rect">
            <a:avLst/>
          </a:prstGeom>
          <a:ln w="3175">
            <a:solidFill>
              <a:srgbClr val="FFD7CD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CSS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que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representa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componente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80006" y="1042200"/>
            <a:ext cx="5220335" cy="2198370"/>
            <a:chOff x="1980006" y="1042200"/>
            <a:chExt cx="5220335" cy="2198370"/>
          </a:xfrm>
        </p:grpSpPr>
        <p:sp>
          <p:nvSpPr>
            <p:cNvPr id="12" name="object 12"/>
            <p:cNvSpPr/>
            <p:nvPr/>
          </p:nvSpPr>
          <p:spPr>
            <a:xfrm>
              <a:off x="1980006" y="1440002"/>
              <a:ext cx="5220335" cy="1800225"/>
            </a:xfrm>
            <a:custGeom>
              <a:avLst/>
              <a:gdLst/>
              <a:ahLst/>
              <a:cxnLst/>
              <a:rect l="l" t="t" r="r" b="b"/>
              <a:pathLst>
                <a:path w="5220334" h="1800225">
                  <a:moveTo>
                    <a:pt x="2519997" y="0"/>
                  </a:moveTo>
                  <a:lnTo>
                    <a:pt x="0" y="1799996"/>
                  </a:lnTo>
                </a:path>
                <a:path w="5220334" h="1800225">
                  <a:moveTo>
                    <a:pt x="2699994" y="0"/>
                  </a:moveTo>
                  <a:lnTo>
                    <a:pt x="2699994" y="1799996"/>
                  </a:lnTo>
                </a:path>
                <a:path w="5220334" h="1800225">
                  <a:moveTo>
                    <a:pt x="3059988" y="0"/>
                  </a:moveTo>
                  <a:lnTo>
                    <a:pt x="5219992" y="1799996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9994" y="1079995"/>
              <a:ext cx="1009650" cy="0"/>
            </a:xfrm>
            <a:custGeom>
              <a:avLst/>
              <a:gdLst/>
              <a:ahLst/>
              <a:cxnLst/>
              <a:rect l="l" t="t" r="r" b="b"/>
              <a:pathLst>
                <a:path w="1009650">
                  <a:moveTo>
                    <a:pt x="0" y="0"/>
                  </a:moveTo>
                  <a:lnTo>
                    <a:pt x="1009446" y="0"/>
                  </a:lnTo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04399" y="1042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5603"/>
                  </a:lnTo>
                  <a:lnTo>
                    <a:pt x="75603" y="37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4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767906" y="571576"/>
            <a:ext cx="19431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/>
              <a:t>Componente </a:t>
            </a:r>
            <a:r>
              <a:rPr sz="1800" dirty="0"/>
              <a:t>é </a:t>
            </a:r>
            <a:r>
              <a:rPr sz="1800" spc="5" dirty="0"/>
              <a:t> </a:t>
            </a:r>
            <a:r>
              <a:rPr sz="1800" spc="-5" dirty="0"/>
              <a:t>uma classe </a:t>
            </a:r>
            <a:r>
              <a:rPr sz="1800" spc="-10" dirty="0"/>
              <a:t>que </a:t>
            </a:r>
            <a:r>
              <a:rPr sz="1800" spc="-5" dirty="0"/>
              <a:t> informamos </a:t>
            </a:r>
            <a:r>
              <a:rPr sz="1800" dirty="0"/>
              <a:t>o </a:t>
            </a:r>
            <a:r>
              <a:rPr sz="1800" spc="5" dirty="0"/>
              <a:t> </a:t>
            </a:r>
            <a:r>
              <a:rPr sz="1800" spc="-15" dirty="0"/>
              <a:t>selector, </a:t>
            </a:r>
            <a:r>
              <a:rPr sz="1800" dirty="0"/>
              <a:t>o</a:t>
            </a:r>
            <a:r>
              <a:rPr sz="1800" spc="-25" dirty="0"/>
              <a:t> </a:t>
            </a:r>
            <a:r>
              <a:rPr sz="1800" spc="-5" dirty="0"/>
              <a:t>html</a:t>
            </a:r>
            <a:r>
              <a:rPr sz="1800" spc="-25" dirty="0"/>
              <a:t> </a:t>
            </a:r>
            <a:r>
              <a:rPr sz="1800" dirty="0"/>
              <a:t>e</a:t>
            </a:r>
            <a:r>
              <a:rPr sz="1800" spc="-20" dirty="0"/>
              <a:t> </a:t>
            </a:r>
            <a:r>
              <a:rPr sz="1800" dirty="0"/>
              <a:t>o </a:t>
            </a:r>
            <a:r>
              <a:rPr sz="1800" spc="-484" dirty="0"/>
              <a:t> </a:t>
            </a:r>
            <a:r>
              <a:rPr sz="1800" dirty="0"/>
              <a:t>css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44756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8194" y="257759"/>
            <a:ext cx="7418158" cy="637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90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84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055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495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847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8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367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7302" y="6332296"/>
            <a:ext cx="318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Só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enter,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para escolher </a:t>
            </a:r>
            <a:r>
              <a:rPr sz="1800" spc="-5" dirty="0">
                <a:latin typeface="Arial MT"/>
                <a:cs typeface="Arial MT"/>
              </a:rPr>
              <a:t>NO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995361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514083"/>
            <a:ext cx="9107995" cy="585828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77655" y="211937"/>
            <a:ext cx="1089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Defina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css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880830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190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052271"/>
            <a:ext cx="9107995" cy="47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426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514083"/>
            <a:ext cx="9107995" cy="58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918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810717"/>
            <a:ext cx="9107995" cy="47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566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485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58" y="905395"/>
            <a:ext cx="9008643" cy="50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47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52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0006" y="1534312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37297" y="392303"/>
            <a:ext cx="652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configuração</a:t>
            </a:r>
            <a:r>
              <a:rPr sz="1800" dirty="0">
                <a:latin typeface="Arial MT"/>
                <a:cs typeface="Arial MT"/>
              </a:rPr>
              <a:t> 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relaciona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dependências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projeto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497777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7117"/>
            <a:ext cx="9143276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97302" y="571576"/>
            <a:ext cx="3634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Arquivo 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configuração</a:t>
            </a:r>
            <a:r>
              <a:rPr sz="1800" spc="-5" dirty="0">
                <a:latin typeface="Arial MT"/>
                <a:cs typeface="Arial MT"/>
              </a:rPr>
              <a:t> do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Angular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103270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87585" y="373214"/>
            <a:ext cx="1894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Tudo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começa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aqui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378238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56944" y="211937"/>
            <a:ext cx="7200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Import</a:t>
            </a:r>
            <a:r>
              <a:rPr sz="1800" dirty="0">
                <a:latin typeface="Arial MT"/>
                <a:cs typeface="Arial MT"/>
              </a:rPr>
              <a:t> são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bibliotecas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spc="-5" dirty="0">
                <a:latin typeface="Arial MT"/>
                <a:cs typeface="Arial MT"/>
              </a:rPr>
              <a:t> vamos usar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@NgModule</a:t>
            </a:r>
            <a:r>
              <a:rPr sz="1800" dirty="0">
                <a:latin typeface="Arial MT"/>
                <a:cs typeface="Arial MT"/>
              </a:rPr>
              <a:t> são </a:t>
            </a:r>
            <a:r>
              <a:rPr sz="1800" spc="-10" dirty="0">
                <a:latin typeface="Arial MT"/>
                <a:cs typeface="Arial MT"/>
              </a:rPr>
              <a:t>metadados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serão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inseridos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classe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AppModule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5857" y="6165977"/>
            <a:ext cx="5894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929255" algn="l"/>
              </a:tabLst>
            </a:pPr>
            <a:r>
              <a:rPr sz="1800" spc="-5" dirty="0">
                <a:latin typeface="Arial MT"/>
                <a:cs typeface="Arial MT"/>
              </a:rPr>
              <a:t>bootstrap: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[AppComponent]	indicado </a:t>
            </a:r>
            <a:r>
              <a:rPr sz="1800" spc="-5" dirty="0">
                <a:latin typeface="Arial MT"/>
                <a:cs typeface="Arial MT"/>
              </a:rPr>
              <a:t>para informar </a:t>
            </a:r>
            <a:r>
              <a:rPr sz="1800" spc="-10" dirty="0">
                <a:latin typeface="Arial MT"/>
                <a:cs typeface="Arial MT"/>
              </a:rPr>
              <a:t>qual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componente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 classe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801681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858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1213205"/>
            <a:ext cx="9115907" cy="44600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6943" y="585622"/>
            <a:ext cx="828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Perceba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dirty="0">
                <a:latin typeface="Arial MT"/>
                <a:cs typeface="Arial MT"/>
              </a:rPr>
              <a:t> o </a:t>
            </a:r>
            <a:r>
              <a:rPr sz="1800" spc="-5" dirty="0">
                <a:latin typeface="Arial MT"/>
                <a:cs typeface="Arial MT"/>
              </a:rPr>
              <a:t>nome </a:t>
            </a:r>
            <a:r>
              <a:rPr sz="1800" spc="-10" dirty="0">
                <a:latin typeface="Arial MT"/>
                <a:cs typeface="Arial MT"/>
              </a:rPr>
              <a:t>utilizado</a:t>
            </a:r>
            <a:r>
              <a:rPr sz="1800" dirty="0">
                <a:latin typeface="Arial MT"/>
                <a:cs typeface="Arial MT"/>
              </a:rPr>
              <a:t> é </a:t>
            </a:r>
            <a:r>
              <a:rPr sz="1800" spc="-5" dirty="0">
                <a:latin typeface="Arial MT"/>
                <a:cs typeface="Arial MT"/>
              </a:rPr>
              <a:t>exatamente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5" dirty="0">
                <a:latin typeface="Arial MT"/>
                <a:cs typeface="Arial MT"/>
              </a:rPr>
              <a:t>nome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selector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está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definido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692407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6584" y="392303"/>
            <a:ext cx="3700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Criando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nosso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primeiro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componente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8021" y="3465982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u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62647"/>
            <a:ext cx="9143276" cy="17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198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1697761"/>
            <a:ext cx="9115907" cy="28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052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79" y="967320"/>
            <a:ext cx="9115552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217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65145" y="405257"/>
            <a:ext cx="35356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Excluir</a:t>
            </a:r>
            <a:r>
              <a:rPr sz="1800" spc="-5" dirty="0">
                <a:latin typeface="Arial MT"/>
                <a:cs typeface="Arial MT"/>
              </a:rPr>
              <a:t> todo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conteúdo</a:t>
            </a:r>
            <a:r>
              <a:rPr sz="1800" spc="-5" dirty="0">
                <a:latin typeface="Arial MT"/>
                <a:cs typeface="Arial MT"/>
              </a:rPr>
              <a:t> 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2649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758875"/>
            <a:ext cx="9143276" cy="482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313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00400" y="2667000"/>
            <a:ext cx="253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Trabalhando com Layout</a:t>
            </a:r>
          </a:p>
        </p:txBody>
      </p:sp>
    </p:spTree>
    <p:extLst>
      <p:ext uri="{BB962C8B-B14F-4D97-AF65-F5344CB8AC3E}">
        <p14:creationId xmlns:p14="http://schemas.microsoft.com/office/powerpoint/2010/main" val="25129037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7116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249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45"/>
            <a:ext cx="8999639" cy="50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568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181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719632"/>
            <a:ext cx="910727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921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39635"/>
            <a:ext cx="8999639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871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4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26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33600" y="1828800"/>
            <a:ext cx="484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Instalar o </a:t>
            </a:r>
            <a:r>
              <a:rPr lang="pt-BR" dirty="0" err="1"/>
              <a:t>bootstrap</a:t>
            </a:r>
            <a:r>
              <a:rPr lang="pt-BR" dirty="0"/>
              <a:t> para trabalhar com o Angular</a:t>
            </a:r>
          </a:p>
        </p:txBody>
      </p:sp>
    </p:spTree>
    <p:extLst>
      <p:ext uri="{BB962C8B-B14F-4D97-AF65-F5344CB8AC3E}">
        <p14:creationId xmlns:p14="http://schemas.microsoft.com/office/powerpoint/2010/main" val="176349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491401"/>
            <a:ext cx="910727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752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4398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002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5246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796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3511"/>
            <a:ext cx="9143276" cy="48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397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7799"/>
            <a:ext cx="9143276" cy="44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009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99629"/>
            <a:ext cx="9143276" cy="44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358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80643"/>
            <a:ext cx="9143276" cy="441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391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079639"/>
            <a:ext cx="7522921" cy="33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742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2922"/>
            <a:ext cx="9143276" cy="54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837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32"/>
            <a:ext cx="8999639" cy="49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9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4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359638"/>
            <a:ext cx="9107271" cy="48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3871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267119"/>
            <a:ext cx="910727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450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539635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225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9638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06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449630"/>
            <a:ext cx="9143276" cy="51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91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9638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998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9120"/>
            <a:ext cx="9143276" cy="47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095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57400" y="2590800"/>
            <a:ext cx="5534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/>
              <a:t>Compreender o uso de componente</a:t>
            </a:r>
          </a:p>
        </p:txBody>
      </p:sp>
    </p:spTree>
    <p:extLst>
      <p:ext uri="{BB962C8B-B14F-4D97-AF65-F5344CB8AC3E}">
        <p14:creationId xmlns:p14="http://schemas.microsoft.com/office/powerpoint/2010/main" val="26110037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7123"/>
            <a:ext cx="8999639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1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87120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20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80712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180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80712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481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719632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966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32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200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9709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899642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643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712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867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99629"/>
            <a:ext cx="9143276" cy="44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286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9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7597" y="1590471"/>
            <a:ext cx="4712754" cy="3684244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161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719632"/>
            <a:ext cx="910727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307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113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65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3193"/>
            <a:ext cx="9073070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344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97" y="543598"/>
            <a:ext cx="9091434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499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6359"/>
            <a:ext cx="896724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3788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627113"/>
            <a:ext cx="910727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966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4276"/>
            <a:ext cx="8943111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3601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7796"/>
            <a:ext cx="9143276" cy="44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716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6214" y="932294"/>
            <a:ext cx="4427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Faça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mesma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coisa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 contact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7893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2278" y="1079639"/>
            <a:ext cx="6146634" cy="5323319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733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9754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966952"/>
            <a:ext cx="9107995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3350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211402"/>
            <a:ext cx="9107995" cy="44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5538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6" y="1211402"/>
            <a:ext cx="9107995" cy="44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906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37304" y="392303"/>
            <a:ext cx="1177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Navegação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0434488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97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32"/>
            <a:ext cx="9143276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0864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453961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83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453961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1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737" y="430466"/>
            <a:ext cx="2518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nodejs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995" y="1619643"/>
            <a:ext cx="4912918" cy="1684439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453961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412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698398"/>
            <a:ext cx="9115907" cy="44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87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9645" y="1079639"/>
            <a:ext cx="7559675" cy="4679950"/>
            <a:chOff x="719645" y="1079639"/>
            <a:chExt cx="7559675" cy="4679950"/>
          </a:xfrm>
        </p:grpSpPr>
        <p:sp>
          <p:nvSpPr>
            <p:cNvPr id="3" name="object 3"/>
            <p:cNvSpPr/>
            <p:nvPr/>
          </p:nvSpPr>
          <p:spPr>
            <a:xfrm>
              <a:off x="719645" y="1079639"/>
              <a:ext cx="7559675" cy="4679950"/>
            </a:xfrm>
            <a:custGeom>
              <a:avLst/>
              <a:gdLst/>
              <a:ahLst/>
              <a:cxnLst/>
              <a:rect l="l" t="t" r="r" b="b"/>
              <a:pathLst>
                <a:path w="7559675" h="4679950">
                  <a:moveTo>
                    <a:pt x="7559636" y="0"/>
                  </a:moveTo>
                  <a:lnTo>
                    <a:pt x="0" y="0"/>
                  </a:lnTo>
                  <a:lnTo>
                    <a:pt x="0" y="4679645"/>
                  </a:lnTo>
                  <a:lnTo>
                    <a:pt x="3779989" y="4679645"/>
                  </a:lnTo>
                  <a:lnTo>
                    <a:pt x="7559636" y="4679645"/>
                  </a:lnTo>
                  <a:lnTo>
                    <a:pt x="755963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9645" y="1079639"/>
              <a:ext cx="7559675" cy="4679950"/>
            </a:xfrm>
            <a:custGeom>
              <a:avLst/>
              <a:gdLst/>
              <a:ahLst/>
              <a:cxnLst/>
              <a:rect l="l" t="t" r="r" b="b"/>
              <a:pathLst>
                <a:path w="7559675" h="4679950">
                  <a:moveTo>
                    <a:pt x="3779989" y="4679645"/>
                  </a:moveTo>
                  <a:lnTo>
                    <a:pt x="0" y="4679645"/>
                  </a:lnTo>
                  <a:lnTo>
                    <a:pt x="0" y="0"/>
                  </a:lnTo>
                  <a:lnTo>
                    <a:pt x="7559636" y="0"/>
                  </a:lnTo>
                  <a:lnTo>
                    <a:pt x="7559636" y="4679645"/>
                  </a:lnTo>
                  <a:lnTo>
                    <a:pt x="3779989" y="4679645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9642" y="1259636"/>
              <a:ext cx="7200265" cy="539750"/>
            </a:xfrm>
            <a:custGeom>
              <a:avLst/>
              <a:gdLst/>
              <a:ahLst/>
              <a:cxnLst/>
              <a:rect l="l" t="t" r="r" b="b"/>
              <a:pathLst>
                <a:path w="7200265" h="539750">
                  <a:moveTo>
                    <a:pt x="7199642" y="0"/>
                  </a:moveTo>
                  <a:lnTo>
                    <a:pt x="0" y="0"/>
                  </a:lnTo>
                  <a:lnTo>
                    <a:pt x="0" y="539648"/>
                  </a:lnTo>
                  <a:lnTo>
                    <a:pt x="3599992" y="539648"/>
                  </a:lnTo>
                  <a:lnTo>
                    <a:pt x="7199642" y="539648"/>
                  </a:lnTo>
                  <a:lnTo>
                    <a:pt x="7199642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9642" y="1259636"/>
            <a:ext cx="7200265" cy="53975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1800" spc="-10" dirty="0">
                <a:latin typeface="Arial MT"/>
                <a:cs typeface="Arial MT"/>
              </a:rPr>
              <a:t>Navegação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642" y="2159635"/>
            <a:ext cx="7200265" cy="3420110"/>
          </a:xfrm>
          <a:custGeom>
            <a:avLst/>
            <a:gdLst/>
            <a:ahLst/>
            <a:cxnLst/>
            <a:rect l="l" t="t" r="r" b="b"/>
            <a:pathLst>
              <a:path w="7200265" h="3420110">
                <a:moveTo>
                  <a:pt x="7199642" y="0"/>
                </a:moveTo>
                <a:lnTo>
                  <a:pt x="0" y="0"/>
                </a:lnTo>
                <a:lnTo>
                  <a:pt x="0" y="3419640"/>
                </a:lnTo>
                <a:lnTo>
                  <a:pt x="3599992" y="3419640"/>
                </a:lnTo>
                <a:lnTo>
                  <a:pt x="7199642" y="3419640"/>
                </a:lnTo>
                <a:lnTo>
                  <a:pt x="7199642" y="0"/>
                </a:lnTo>
                <a:close/>
              </a:path>
            </a:pathLst>
          </a:custGeom>
          <a:solidFill>
            <a:srgbClr val="AECF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9642" y="2159635"/>
            <a:ext cx="7200265" cy="342011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Área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conteúdo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407583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9645" y="1079639"/>
            <a:ext cx="7559675" cy="4679950"/>
            <a:chOff x="719645" y="1079639"/>
            <a:chExt cx="7559675" cy="4679950"/>
          </a:xfrm>
        </p:grpSpPr>
        <p:sp>
          <p:nvSpPr>
            <p:cNvPr id="3" name="object 3"/>
            <p:cNvSpPr/>
            <p:nvPr/>
          </p:nvSpPr>
          <p:spPr>
            <a:xfrm>
              <a:off x="719645" y="1079639"/>
              <a:ext cx="7559675" cy="4679950"/>
            </a:xfrm>
            <a:custGeom>
              <a:avLst/>
              <a:gdLst/>
              <a:ahLst/>
              <a:cxnLst/>
              <a:rect l="l" t="t" r="r" b="b"/>
              <a:pathLst>
                <a:path w="7559675" h="4679950">
                  <a:moveTo>
                    <a:pt x="7559636" y="0"/>
                  </a:moveTo>
                  <a:lnTo>
                    <a:pt x="0" y="0"/>
                  </a:lnTo>
                  <a:lnTo>
                    <a:pt x="0" y="4679645"/>
                  </a:lnTo>
                  <a:lnTo>
                    <a:pt x="3779989" y="4679645"/>
                  </a:lnTo>
                  <a:lnTo>
                    <a:pt x="7559636" y="4679645"/>
                  </a:lnTo>
                  <a:lnTo>
                    <a:pt x="755963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9645" y="1079639"/>
              <a:ext cx="7559675" cy="4679950"/>
            </a:xfrm>
            <a:custGeom>
              <a:avLst/>
              <a:gdLst/>
              <a:ahLst/>
              <a:cxnLst/>
              <a:rect l="l" t="t" r="r" b="b"/>
              <a:pathLst>
                <a:path w="7559675" h="4679950">
                  <a:moveTo>
                    <a:pt x="3779989" y="4679645"/>
                  </a:moveTo>
                  <a:lnTo>
                    <a:pt x="0" y="4679645"/>
                  </a:lnTo>
                  <a:lnTo>
                    <a:pt x="0" y="0"/>
                  </a:lnTo>
                  <a:lnTo>
                    <a:pt x="7559636" y="0"/>
                  </a:lnTo>
                  <a:lnTo>
                    <a:pt x="7559636" y="4679645"/>
                  </a:lnTo>
                  <a:lnTo>
                    <a:pt x="3779989" y="4679645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9642" y="1259636"/>
              <a:ext cx="7200265" cy="539750"/>
            </a:xfrm>
            <a:custGeom>
              <a:avLst/>
              <a:gdLst/>
              <a:ahLst/>
              <a:cxnLst/>
              <a:rect l="l" t="t" r="r" b="b"/>
              <a:pathLst>
                <a:path w="7200265" h="539750">
                  <a:moveTo>
                    <a:pt x="7199642" y="0"/>
                  </a:moveTo>
                  <a:lnTo>
                    <a:pt x="0" y="0"/>
                  </a:lnTo>
                  <a:lnTo>
                    <a:pt x="0" y="539648"/>
                  </a:lnTo>
                  <a:lnTo>
                    <a:pt x="3599992" y="539648"/>
                  </a:lnTo>
                  <a:lnTo>
                    <a:pt x="7199642" y="539648"/>
                  </a:lnTo>
                  <a:lnTo>
                    <a:pt x="7199642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9642" y="1259636"/>
            <a:ext cx="7200265" cy="53975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40"/>
              </a:spcBef>
            </a:pPr>
            <a:r>
              <a:rPr sz="1800" spc="-10" dirty="0">
                <a:latin typeface="Arial MT"/>
                <a:cs typeface="Arial MT"/>
              </a:rPr>
              <a:t>Navegação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(FIXO)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642" y="2159635"/>
            <a:ext cx="7200265" cy="3420110"/>
          </a:xfrm>
          <a:custGeom>
            <a:avLst/>
            <a:gdLst/>
            <a:ahLst/>
            <a:cxnLst/>
            <a:rect l="l" t="t" r="r" b="b"/>
            <a:pathLst>
              <a:path w="7200265" h="3420110">
                <a:moveTo>
                  <a:pt x="7199642" y="0"/>
                </a:moveTo>
                <a:lnTo>
                  <a:pt x="0" y="0"/>
                </a:lnTo>
                <a:lnTo>
                  <a:pt x="0" y="3419640"/>
                </a:lnTo>
                <a:lnTo>
                  <a:pt x="3599992" y="3419640"/>
                </a:lnTo>
                <a:lnTo>
                  <a:pt x="7199642" y="3419640"/>
                </a:lnTo>
                <a:lnTo>
                  <a:pt x="7199642" y="0"/>
                </a:lnTo>
                <a:close/>
              </a:path>
            </a:pathLst>
          </a:custGeom>
          <a:solidFill>
            <a:srgbClr val="AECF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9642" y="2159635"/>
            <a:ext cx="7200265" cy="342011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Área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conteúdo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&lt;router-outlet&gt;&lt;/router-outlet&gt;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283672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8054" y="1285100"/>
            <a:ext cx="493966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export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const ROUTERS: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Routes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[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{path: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‘header’, </a:t>
            </a:r>
            <a:r>
              <a:rPr sz="1800" spc="-5" dirty="0">
                <a:latin typeface="Arial MT"/>
                <a:cs typeface="Arial MT"/>
              </a:rPr>
              <a:t>component:</a:t>
            </a:r>
            <a:r>
              <a:rPr sz="1800" spc="-10" dirty="0">
                <a:latin typeface="Arial MT"/>
                <a:cs typeface="Arial MT"/>
              </a:rPr>
              <a:t> HeaderComponent},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{path: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‘contact’,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component: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ContactComponent}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]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7662" y="4171937"/>
            <a:ext cx="41821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19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&lt;a routerLink=”/contact”&gt;Contact&lt;/a&gt;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ou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[routerLink]=”[‘/contact’]”&gt;Contact&lt;/a&gt;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291864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257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72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4917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17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7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2360" y="6214681"/>
            <a:ext cx="897839" cy="5248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164" y="817562"/>
            <a:ext cx="8747645" cy="52300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459" y="430466"/>
            <a:ext cx="30613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 </a:t>
            </a:r>
            <a:r>
              <a:rPr sz="2800" spc="-25" dirty="0">
                <a:latin typeface="Calibri"/>
                <a:cs typeface="Calibri"/>
              </a:rPr>
              <a:t>TypeScript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5" y="1619643"/>
            <a:ext cx="9143365" cy="1979295"/>
            <a:chOff x="355" y="1619643"/>
            <a:chExt cx="9143365" cy="1979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" y="1619643"/>
              <a:ext cx="9142564" cy="14763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" y="3097085"/>
              <a:ext cx="1941474" cy="4939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99640" y="3097085"/>
              <a:ext cx="7344409" cy="501650"/>
            </a:xfrm>
            <a:custGeom>
              <a:avLst/>
              <a:gdLst/>
              <a:ahLst/>
              <a:cxnLst/>
              <a:rect l="l" t="t" r="r" b="b"/>
              <a:pathLst>
                <a:path w="7344409" h="501650">
                  <a:moveTo>
                    <a:pt x="7343990" y="0"/>
                  </a:moveTo>
                  <a:lnTo>
                    <a:pt x="0" y="0"/>
                  </a:lnTo>
                  <a:lnTo>
                    <a:pt x="0" y="501472"/>
                  </a:lnTo>
                  <a:lnTo>
                    <a:pt x="7343990" y="501472"/>
                  </a:lnTo>
                  <a:lnTo>
                    <a:pt x="73439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9640" y="3097085"/>
              <a:ext cx="7344409" cy="501650"/>
            </a:xfrm>
            <a:custGeom>
              <a:avLst/>
              <a:gdLst/>
              <a:ahLst/>
              <a:cxnLst/>
              <a:rect l="l" t="t" r="r" b="b"/>
              <a:pathLst>
                <a:path w="7344409" h="501650">
                  <a:moveTo>
                    <a:pt x="3689642" y="501472"/>
                  </a:moveTo>
                  <a:lnTo>
                    <a:pt x="0" y="501472"/>
                  </a:lnTo>
                  <a:lnTo>
                    <a:pt x="0" y="0"/>
                  </a:lnTo>
                  <a:lnTo>
                    <a:pt x="7343990" y="0"/>
                  </a:lnTo>
                </a:path>
                <a:path w="7344409" h="501650">
                  <a:moveTo>
                    <a:pt x="7343990" y="501472"/>
                  </a:moveTo>
                  <a:lnTo>
                    <a:pt x="3689642" y="50147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96D21D8-78CA-BB2A-4BEC-E8FA3C24575B}"/>
              </a:ext>
            </a:extLst>
          </p:cNvPr>
          <p:cNvCxnSpPr/>
          <p:nvPr/>
        </p:nvCxnSpPr>
        <p:spPr>
          <a:xfrm flipH="1">
            <a:off x="2743200" y="2362200"/>
            <a:ext cx="12192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2847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726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3196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966952"/>
            <a:ext cx="9115907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011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1211402"/>
            <a:ext cx="9115907" cy="44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652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4" y="1211402"/>
            <a:ext cx="9115907" cy="44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1356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6579" y="571576"/>
            <a:ext cx="35007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Faça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service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about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9111193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352800" y="2286000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Manipulação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347480599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16379" y="1196120"/>
            <a:ext cx="2845861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Criar o componente funcionario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021026" y="1769870"/>
            <a:ext cx="4673274" cy="3005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99356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685984" y="1190568"/>
            <a:ext cx="5008315" cy="38712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959634" y="876427"/>
            <a:ext cx="2084114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defRPr sz="1800"/>
            </a:pPr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Criando duas váriaveis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915222" y="5209108"/>
            <a:ext cx="5074163" cy="56397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@Input é utilizado para passar valores para o componente.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Já vamos ver isso na frente</a:t>
            </a:r>
          </a:p>
        </p:txBody>
      </p:sp>
    </p:spTree>
    <p:extLst>
      <p:ext uri="{BB962C8B-B14F-4D97-AF65-F5344CB8AC3E}">
        <p14:creationId xmlns:p14="http://schemas.microsoft.com/office/powerpoint/2010/main" val="3364594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943" y="168744"/>
            <a:ext cx="624840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Compilando um </a:t>
            </a:r>
            <a:r>
              <a:rPr sz="2800" spc="-15" dirty="0">
                <a:latin typeface="Calibri"/>
                <a:cs typeface="Calibri"/>
              </a:rPr>
              <a:t>arquivo </a:t>
            </a:r>
            <a:r>
              <a:rPr sz="2800" spc="-20" dirty="0">
                <a:latin typeface="Calibri"/>
                <a:cs typeface="Calibri"/>
              </a:rPr>
              <a:t>TypeScript </a:t>
            </a:r>
            <a:r>
              <a:rPr sz="2800" spc="-10" dirty="0">
                <a:latin typeface="Calibri"/>
                <a:cs typeface="Calibri"/>
              </a:rPr>
              <a:t>com </a:t>
            </a:r>
            <a:r>
              <a:rPr sz="2800" spc="-5" dirty="0">
                <a:latin typeface="Calibri"/>
                <a:cs typeface="Calibri"/>
              </a:rPr>
              <a:t>tsc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(somente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faz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transpile)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023" y="1065504"/>
            <a:ext cx="4240530" cy="343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</a:t>
            </a:r>
            <a:r>
              <a:rPr sz="1400" dirty="0">
                <a:latin typeface="Arial MT"/>
                <a:cs typeface="Arial MT"/>
              </a:rPr>
              <a:t> 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bloco de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notas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digite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código abaixo:</a:t>
            </a:r>
            <a:endParaRPr sz="1400">
              <a:latin typeface="Arial MT"/>
              <a:cs typeface="Arial MT"/>
            </a:endParaRPr>
          </a:p>
          <a:p>
            <a:pPr marL="227329" marR="1061720" indent="-215265">
              <a:lnSpc>
                <a:spcPts val="1670"/>
              </a:lnSpc>
              <a:spcBef>
                <a:spcPts val="65"/>
              </a:spcBef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nome:string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console.log(“Informação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console”)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AutoNum type="arabicParenR"/>
            </a:pPr>
            <a:endParaRPr sz="140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Salve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 </a:t>
            </a:r>
            <a:r>
              <a:rPr sz="1400" spc="-5" dirty="0">
                <a:latin typeface="Arial MT"/>
                <a:cs typeface="Arial MT"/>
              </a:rPr>
              <a:t>arquivo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 nome</a:t>
            </a:r>
            <a:r>
              <a:rPr sz="1400" dirty="0">
                <a:latin typeface="Arial MT"/>
                <a:cs typeface="Arial MT"/>
              </a:rPr>
              <a:t> teste.ts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arenR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linha de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comando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(CMD)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arenR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227965" algn="l"/>
              </a:tabLst>
            </a:pPr>
            <a:r>
              <a:rPr sz="1400" dirty="0">
                <a:latin typeface="Arial MT"/>
                <a:cs typeface="Arial MT"/>
              </a:rPr>
              <a:t>Vá</a:t>
            </a:r>
            <a:r>
              <a:rPr sz="1400" spc="-5" dirty="0">
                <a:latin typeface="Arial MT"/>
                <a:cs typeface="Arial MT"/>
              </a:rPr>
              <a:t> para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 diretório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</a:t>
            </a:r>
            <a:r>
              <a:rPr sz="1400" dirty="0">
                <a:latin typeface="Arial MT"/>
                <a:cs typeface="Arial MT"/>
              </a:rPr>
              <a:t> 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arquivo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teste.ts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foi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criado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arenR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Digite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tsc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teste.ts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AutoNum type="arabicParenR"/>
            </a:pPr>
            <a:endParaRPr sz="140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</a:t>
            </a:r>
            <a:r>
              <a:rPr sz="1400" dirty="0">
                <a:latin typeface="Arial MT"/>
                <a:cs typeface="Arial MT"/>
              </a:rPr>
              <a:t> a </a:t>
            </a:r>
            <a:r>
              <a:rPr sz="1400" spc="-5" dirty="0">
                <a:latin typeface="Arial MT"/>
                <a:cs typeface="Arial MT"/>
              </a:rPr>
              <a:t>pasta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esta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 seu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arquivo</a:t>
            </a:r>
            <a:endParaRPr sz="1400">
              <a:latin typeface="Arial MT"/>
              <a:cs typeface="Arial MT"/>
            </a:endParaRPr>
          </a:p>
          <a:p>
            <a:pPr marL="278130" indent="-266065">
              <a:lnSpc>
                <a:spcPct val="100000"/>
              </a:lnSpc>
              <a:buAutoNum type="arabicParenR"/>
              <a:tabLst>
                <a:tab pos="278765" algn="l"/>
              </a:tabLst>
            </a:pPr>
            <a:r>
              <a:rPr sz="1400" dirty="0">
                <a:latin typeface="Arial MT"/>
                <a:cs typeface="Arial MT"/>
              </a:rPr>
              <a:t>teste.ts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pelo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windows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explorer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arenR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Encontre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 arquivo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teste.js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8676" y="3599650"/>
            <a:ext cx="5160594" cy="3257994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081210" y="2352438"/>
            <a:ext cx="7031627" cy="21767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334942" y="1453770"/>
            <a:ext cx="5725175" cy="56397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Montando o html do componente.. usando binding para apresentar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O valor das variáveis</a:t>
            </a:r>
          </a:p>
        </p:txBody>
      </p:sp>
    </p:spTree>
    <p:extLst>
      <p:ext uri="{BB962C8B-B14F-4D97-AF65-F5344CB8AC3E}">
        <p14:creationId xmlns:p14="http://schemas.microsoft.com/office/powerpoint/2010/main" val="237155053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796032" y="1673538"/>
            <a:ext cx="5085382" cy="42170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796032" y="895041"/>
            <a:ext cx="5928115" cy="804749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defRPr sz="1800"/>
            </a:pPr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Se não quiser setar um valor para uma variavel deve ser colocado o !</a:t>
            </a:r>
          </a:p>
          <a:p>
            <a:pPr hangingPunct="0">
              <a:defRPr sz="1800"/>
            </a:pPr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Exemplo</a:t>
            </a:r>
          </a:p>
          <a:p>
            <a:pPr hangingPunct="0">
              <a:defRPr sz="1800"/>
            </a:pPr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nome!  </a:t>
            </a:r>
          </a:p>
        </p:txBody>
      </p:sp>
    </p:spTree>
    <p:extLst>
      <p:ext uri="{BB962C8B-B14F-4D97-AF65-F5344CB8AC3E}">
        <p14:creationId xmlns:p14="http://schemas.microsoft.com/office/powerpoint/2010/main" val="15933478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301307" y="1510262"/>
            <a:ext cx="5882820" cy="16239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796032" y="1032845"/>
            <a:ext cx="4340885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Chamando o componente no app.component.html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2285859" y="3777507"/>
            <a:ext cx="3109747" cy="19779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3415400" y="3469570"/>
            <a:ext cx="1233817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Visualização</a:t>
            </a:r>
          </a:p>
        </p:txBody>
      </p:sp>
    </p:spTree>
    <p:extLst>
      <p:ext uri="{BB962C8B-B14F-4D97-AF65-F5344CB8AC3E}">
        <p14:creationId xmlns:p14="http://schemas.microsoft.com/office/powerpoint/2010/main" val="159192141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9827" y="1673539"/>
            <a:ext cx="7990707" cy="265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449135" y="1183711"/>
            <a:ext cx="3247317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Passando valores para o componente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2775685" y="3951886"/>
            <a:ext cx="3290983" cy="1476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70161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938961" y="4449223"/>
            <a:ext cx="2380349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Vamos acrescentar a idade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469481" y="857160"/>
            <a:ext cx="6470285" cy="3118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31470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128888" y="2000090"/>
            <a:ext cx="6936599" cy="2228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94606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0" y="1559897"/>
            <a:ext cx="9143107" cy="125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2938961" y="3469569"/>
            <a:ext cx="2686536" cy="1459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62829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70888" y="1196120"/>
            <a:ext cx="1299027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Diretiva ngIF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204648" y="1510262"/>
            <a:ext cx="6306030" cy="231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2775685" y="3959397"/>
            <a:ext cx="2945492" cy="1839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6727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122584" y="1183711"/>
            <a:ext cx="2996800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Usando template para fazer o else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89827" y="1673538"/>
            <a:ext cx="8103041" cy="4025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759395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791234" y="1183711"/>
            <a:ext cx="7535822" cy="28089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3340945" y="869569"/>
            <a:ext cx="1576154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Trocar para false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2612410" y="4285947"/>
            <a:ext cx="3083623" cy="1710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5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1337767"/>
            <a:ext cx="9142920" cy="47811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5301" y="313749"/>
            <a:ext cx="3053080" cy="918844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ts-node</a:t>
            </a:r>
            <a:endParaRPr sz="2800">
              <a:latin typeface="Calibri"/>
              <a:cs typeface="Calibri"/>
            </a:endParaRPr>
          </a:p>
          <a:p>
            <a:pPr marL="175260">
              <a:lnSpc>
                <a:spcPct val="100000"/>
              </a:lnSpc>
              <a:spcBef>
                <a:spcPts val="590"/>
              </a:spcBef>
            </a:pPr>
            <a:r>
              <a:rPr spc="-10" dirty="0"/>
              <a:t>Ele</a:t>
            </a:r>
            <a:r>
              <a:rPr spc="-20" dirty="0"/>
              <a:t> </a:t>
            </a:r>
            <a:r>
              <a:rPr spc="-5" dirty="0"/>
              <a:t>faz</a:t>
            </a:r>
            <a:r>
              <a:rPr spc="-10" dirty="0"/>
              <a:t> </a:t>
            </a:r>
            <a:r>
              <a:rPr dirty="0"/>
              <a:t>o</a:t>
            </a:r>
            <a:r>
              <a:rPr spc="-20" dirty="0"/>
              <a:t> </a:t>
            </a:r>
            <a:r>
              <a:rPr spc="-5" dirty="0"/>
              <a:t>transpile</a:t>
            </a:r>
            <a:r>
              <a:rPr spc="-20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spc="-5" dirty="0"/>
              <a:t>executa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573098" y="1609859"/>
            <a:ext cx="5468099" cy="39822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014167" y="869569"/>
            <a:ext cx="3101893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Se for falso e a idade for igual a 40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6204473" y="2480773"/>
            <a:ext cx="2703517" cy="18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/>
          <p:cNvSpPr txBox="1"/>
          <p:nvPr/>
        </p:nvSpPr>
        <p:spPr>
          <a:xfrm>
            <a:off x="2449134" y="1283309"/>
            <a:ext cx="2764256" cy="326551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&lt;!-- operador lógico AND --&gt;</a:t>
            </a:r>
          </a:p>
        </p:txBody>
      </p:sp>
    </p:spTree>
    <p:extLst>
      <p:ext uri="{BB962C8B-B14F-4D97-AF65-F5344CB8AC3E}">
        <p14:creationId xmlns:p14="http://schemas.microsoft.com/office/powerpoint/2010/main" val="14191670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469481" y="1836814"/>
            <a:ext cx="5528511" cy="35244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737153" y="1359069"/>
            <a:ext cx="2650942" cy="314469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&lt;!-- operador lógico OR --&gt;</a:t>
            </a:r>
          </a:p>
        </p:txBody>
      </p:sp>
    </p:spTree>
    <p:extLst>
      <p:ext uri="{BB962C8B-B14F-4D97-AF65-F5344CB8AC3E}">
        <p14:creationId xmlns:p14="http://schemas.microsoft.com/office/powerpoint/2010/main" val="11191082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045844" y="1359396"/>
            <a:ext cx="4096524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Vamos explorar um pouco mais sobre template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169054" y="1836813"/>
            <a:ext cx="6504899" cy="329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70997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63276" y="1193180"/>
            <a:ext cx="5552023" cy="325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6041197" y="3143018"/>
            <a:ext cx="2427255" cy="205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51652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796032" y="1659497"/>
            <a:ext cx="5551370" cy="29530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938962" y="1183711"/>
            <a:ext cx="804726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Usando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661945" y="1183711"/>
            <a:ext cx="1584170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Usando o hidden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89827" y="4775774"/>
            <a:ext cx="8469431" cy="1011002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/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O [hidden] “oculta” o conteúdo, mas ele ainda está presente ao “inspecionar” a página.</a:t>
            </a:r>
          </a:p>
          <a:p>
            <a:pPr hangingPunct="0"/>
            <a:endParaRPr lang="pt-BR" sz="1633">
              <a:latin typeface="Liberation Sans" pitchFamily="18"/>
              <a:ea typeface="Microsoft YaHei" pitchFamily="2"/>
              <a:cs typeface="Arial" pitchFamily="2"/>
            </a:endParaRP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Se esse conteúdo for restrito para alguns usuários, então utilizar o [hidden] é uma falha de segurança grave.</a:t>
            </a:r>
          </a:p>
        </p:txBody>
      </p:sp>
    </p:spTree>
    <p:extLst>
      <p:ext uri="{BB962C8B-B14F-4D97-AF65-F5344CB8AC3E}">
        <p14:creationId xmlns:p14="http://schemas.microsoft.com/office/powerpoint/2010/main" val="218029735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395253" y="1849223"/>
            <a:ext cx="4527027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Passando dados entre o componente Pai para o filho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289451" y="2412849"/>
            <a:ext cx="4241573" cy="219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2285858" y="5265601"/>
            <a:ext cx="4375639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Referencia: https://angular.io/guide/inputs-outputs</a:t>
            </a:r>
          </a:p>
        </p:txBody>
      </p:sp>
    </p:spTree>
    <p:extLst>
      <p:ext uri="{BB962C8B-B14F-4D97-AF65-F5344CB8AC3E}">
        <p14:creationId xmlns:p14="http://schemas.microsoft.com/office/powerpoint/2010/main" val="156323270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505400" y="1752237"/>
            <a:ext cx="6124794" cy="33429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679779" y="1127218"/>
            <a:ext cx="6114384" cy="56397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Definimos uma variável chamada nomeFuncionario no app.component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Vamops passar o valor dela para o componente funcionario</a:t>
            </a:r>
          </a:p>
        </p:txBody>
      </p:sp>
    </p:spTree>
    <p:extLst>
      <p:ext uri="{BB962C8B-B14F-4D97-AF65-F5344CB8AC3E}">
        <p14:creationId xmlns:p14="http://schemas.microsoft.com/office/powerpoint/2010/main" val="1836215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-3918" y="2773035"/>
            <a:ext cx="9143107" cy="13013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979655" y="1780321"/>
            <a:ext cx="6667292" cy="804749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No html do app.component estamos passando para o componente funcionario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A variavel nomeFuncionario para dentro da varial nome de funcionario.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Perceba que agora o nome precisa estar entre [ ]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3102237" y="4191247"/>
            <a:ext cx="2574203" cy="1727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67093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592064" y="3155427"/>
            <a:ext cx="1694520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Diretiva ngSwitch</a:t>
            </a:r>
          </a:p>
        </p:txBody>
      </p:sp>
    </p:spTree>
    <p:extLst>
      <p:ext uri="{BB962C8B-B14F-4D97-AF65-F5344CB8AC3E}">
        <p14:creationId xmlns:p14="http://schemas.microsoft.com/office/powerpoint/2010/main" val="142442161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099499" y="1734930"/>
            <a:ext cx="6936599" cy="3377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42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38" y="168744"/>
            <a:ext cx="694182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Compilando um </a:t>
            </a:r>
            <a:r>
              <a:rPr sz="2800" spc="-15" dirty="0">
                <a:latin typeface="Calibri"/>
                <a:cs typeface="Calibri"/>
              </a:rPr>
              <a:t>arquivo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TypeScript</a:t>
            </a:r>
            <a:r>
              <a:rPr sz="2800" spc="-10" dirty="0">
                <a:latin typeface="Calibri"/>
                <a:cs typeface="Calibri"/>
              </a:rPr>
              <a:t> com ts-node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 </a:t>
            </a:r>
            <a:r>
              <a:rPr sz="2800" spc="-20" dirty="0">
                <a:latin typeface="Calibri"/>
                <a:cs typeface="Calibri"/>
              </a:rPr>
              <a:t>faz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transpile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executa</a:t>
            </a:r>
            <a:r>
              <a:rPr sz="2800" dirty="0">
                <a:latin typeface="Calibri"/>
                <a:cs typeface="Calibri"/>
              </a:rPr>
              <a:t> 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typescript)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023" y="1065504"/>
            <a:ext cx="4953000" cy="343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1007744" indent="-215265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</a:t>
            </a:r>
            <a:r>
              <a:rPr sz="1400" dirty="0">
                <a:latin typeface="Arial MT"/>
                <a:cs typeface="Arial MT"/>
              </a:rPr>
              <a:t> 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bloco de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notas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digite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código abaixo: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nome:string</a:t>
            </a:r>
            <a:endParaRPr sz="1400">
              <a:latin typeface="Arial MT"/>
              <a:cs typeface="Arial MT"/>
            </a:endParaRPr>
          </a:p>
          <a:p>
            <a:pPr marL="227329">
              <a:lnSpc>
                <a:spcPts val="1670"/>
              </a:lnSpc>
            </a:pPr>
            <a:r>
              <a:rPr sz="1400" spc="-5" dirty="0">
                <a:latin typeface="Arial MT"/>
                <a:cs typeface="Arial MT"/>
              </a:rPr>
              <a:t>console.log(“teste”)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 startAt="2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Salve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 </a:t>
            </a:r>
            <a:r>
              <a:rPr sz="1400" spc="-5" dirty="0">
                <a:latin typeface="Arial MT"/>
                <a:cs typeface="Arial MT"/>
              </a:rPr>
              <a:t>arquivo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 </a:t>
            </a:r>
            <a:r>
              <a:rPr sz="1400" spc="-5" dirty="0">
                <a:latin typeface="Arial MT"/>
                <a:cs typeface="Arial MT"/>
              </a:rPr>
              <a:t>nome </a:t>
            </a:r>
            <a:r>
              <a:rPr sz="1400" dirty="0">
                <a:latin typeface="Arial MT"/>
                <a:cs typeface="Arial MT"/>
              </a:rPr>
              <a:t>teste2.ts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arenR" startAt="2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 startAt="2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linha de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comando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(CMD)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arenR" startAt="2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 startAt="2"/>
              <a:tabLst>
                <a:tab pos="227965" algn="l"/>
              </a:tabLst>
            </a:pPr>
            <a:r>
              <a:rPr sz="1400" dirty="0">
                <a:latin typeface="Arial MT"/>
                <a:cs typeface="Arial MT"/>
              </a:rPr>
              <a:t>Vá</a:t>
            </a:r>
            <a:r>
              <a:rPr sz="1400" spc="-5" dirty="0">
                <a:latin typeface="Arial MT"/>
                <a:cs typeface="Arial MT"/>
              </a:rPr>
              <a:t> para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 diretório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</a:t>
            </a:r>
            <a:r>
              <a:rPr sz="1400" dirty="0">
                <a:latin typeface="Arial MT"/>
                <a:cs typeface="Arial MT"/>
              </a:rPr>
              <a:t> 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arquivo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teste2.ts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foi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criado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AutoNum type="arabicParenR" startAt="2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buAutoNum type="arabicParenR" startAt="2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Digite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ts-node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teste.ts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arenR" startAt="2"/>
            </a:pPr>
            <a:endParaRPr sz="1450">
              <a:latin typeface="Arial MT"/>
              <a:cs typeface="Arial MT"/>
            </a:endParaRPr>
          </a:p>
          <a:p>
            <a:pPr marL="227329" marR="5080" indent="-215265">
              <a:lnSpc>
                <a:spcPct val="100000"/>
              </a:lnSpc>
              <a:buAutoNum type="arabicParenR" startAt="2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Abra</a:t>
            </a:r>
            <a:r>
              <a:rPr sz="1400" dirty="0">
                <a:latin typeface="Arial MT"/>
                <a:cs typeface="Arial MT"/>
              </a:rPr>
              <a:t> a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pasta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que </a:t>
            </a:r>
            <a:r>
              <a:rPr sz="1400" dirty="0">
                <a:latin typeface="Arial MT"/>
                <a:cs typeface="Arial MT"/>
              </a:rPr>
              <a:t>esta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 seu</a:t>
            </a:r>
            <a:r>
              <a:rPr sz="1400" spc="-5" dirty="0">
                <a:latin typeface="Arial MT"/>
                <a:cs typeface="Arial MT"/>
              </a:rPr>
              <a:t> arquivo</a:t>
            </a:r>
            <a:r>
              <a:rPr sz="1400" dirty="0">
                <a:latin typeface="Arial MT"/>
                <a:cs typeface="Arial MT"/>
              </a:rPr>
              <a:t> teste2.ts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pelo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windows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explorer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AutoNum type="arabicParenR" startAt="2"/>
            </a:pPr>
            <a:endParaRPr sz="1450">
              <a:latin typeface="Arial MT"/>
              <a:cs typeface="Arial MT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arenR" startAt="2"/>
              <a:tabLst>
                <a:tab pos="227965" algn="l"/>
              </a:tabLst>
            </a:pPr>
            <a:r>
              <a:rPr sz="1400" spc="-5" dirty="0">
                <a:latin typeface="Arial MT"/>
                <a:cs typeface="Arial MT"/>
              </a:rPr>
              <a:t>Encontre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 arquivo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teste2.js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979654" y="944676"/>
            <a:ext cx="7020850" cy="366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3428788" y="4087405"/>
            <a:ext cx="2343984" cy="1831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811563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592064" y="2653192"/>
            <a:ext cx="1659575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Diretiva ngModel</a:t>
            </a:r>
          </a:p>
        </p:txBody>
      </p:sp>
    </p:spTree>
    <p:extLst>
      <p:ext uri="{BB962C8B-B14F-4D97-AF65-F5344CB8AC3E}">
        <p14:creationId xmlns:p14="http://schemas.microsoft.com/office/powerpoint/2010/main" val="407146284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70837" y="1346987"/>
            <a:ext cx="7214493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Para usar o ngModel precisando importar o FormsModule no arquivo app.module.ts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401885" y="1818527"/>
            <a:ext cx="6108793" cy="3936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71878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444989" y="1583737"/>
            <a:ext cx="6245618" cy="36799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938961" y="1183711"/>
            <a:ext cx="2997121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Criando uma variavel sobreNome</a:t>
            </a:r>
          </a:p>
        </p:txBody>
      </p:sp>
    </p:spTree>
    <p:extLst>
      <p:ext uri="{BB962C8B-B14F-4D97-AF65-F5344CB8AC3E}">
        <p14:creationId xmlns:p14="http://schemas.microsoft.com/office/powerpoint/2010/main" val="11728567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472747" y="1844977"/>
            <a:ext cx="5711379" cy="37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090255" y="1346987"/>
            <a:ext cx="4456943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Usando ngModel para linkar a variavel sobreNome</a:t>
            </a:r>
          </a:p>
        </p:txBody>
      </p:sp>
    </p:spTree>
    <p:extLst>
      <p:ext uri="{BB962C8B-B14F-4D97-AF65-F5344CB8AC3E}">
        <p14:creationId xmlns:p14="http://schemas.microsoft.com/office/powerpoint/2010/main" val="23811525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848832" y="2322395"/>
            <a:ext cx="3437930" cy="2202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81048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918615" y="2653192"/>
            <a:ext cx="1403736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Diretiva ngFor</a:t>
            </a:r>
          </a:p>
        </p:txBody>
      </p:sp>
    </p:spTree>
    <p:extLst>
      <p:ext uri="{BB962C8B-B14F-4D97-AF65-F5344CB8AC3E}">
        <p14:creationId xmlns:p14="http://schemas.microsoft.com/office/powerpoint/2010/main" val="414057237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-3918" y="1865223"/>
            <a:ext cx="9143107" cy="31172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3626024" y="1346987"/>
            <a:ext cx="1642070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Criando um array</a:t>
            </a:r>
          </a:p>
        </p:txBody>
      </p:sp>
    </p:spTree>
    <p:extLst>
      <p:ext uri="{BB962C8B-B14F-4D97-AF65-F5344CB8AC3E}">
        <p14:creationId xmlns:p14="http://schemas.microsoft.com/office/powerpoint/2010/main" val="251135097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332656" y="966228"/>
            <a:ext cx="6470285" cy="4915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2529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3112359" y="1864571"/>
            <a:ext cx="2910877" cy="3118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5942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5263" y="2509469"/>
            <a:ext cx="71501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1370" marR="5080" indent="-789305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Com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isso,</a:t>
            </a:r>
            <a:r>
              <a:rPr sz="2800" spc="-10" dirty="0">
                <a:latin typeface="Calibri"/>
                <a:cs typeface="Calibri"/>
              </a:rPr>
              <a:t> aprendemos que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podemos </a:t>
            </a:r>
            <a:r>
              <a:rPr sz="2800" spc="-15" dirty="0">
                <a:latin typeface="Calibri"/>
                <a:cs typeface="Calibri"/>
              </a:rPr>
              <a:t>utilizar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tsc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quanto</a:t>
            </a:r>
            <a:r>
              <a:rPr sz="2800" spc="-10" dirty="0">
                <a:latin typeface="Calibri"/>
                <a:cs typeface="Calibri"/>
              </a:rPr>
              <a:t> ts-node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nos </a:t>
            </a:r>
            <a:r>
              <a:rPr sz="2800" spc="-15" dirty="0">
                <a:latin typeface="Calibri"/>
                <a:cs typeface="Calibri"/>
              </a:rPr>
              <a:t>arquivos</a:t>
            </a:r>
            <a:r>
              <a:rPr sz="2800" spc="-10" dirty="0">
                <a:latin typeface="Calibri"/>
                <a:cs typeface="Calibri"/>
              </a:rPr>
              <a:t> typescript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23865" y="2828876"/>
            <a:ext cx="2747116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Fazendo um array com objetos</a:t>
            </a:r>
          </a:p>
        </p:txBody>
      </p:sp>
    </p:spTree>
    <p:extLst>
      <p:ext uri="{BB962C8B-B14F-4D97-AF65-F5344CB8AC3E}">
        <p14:creationId xmlns:p14="http://schemas.microsoft.com/office/powerpoint/2010/main" val="385919258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233385" y="1238245"/>
            <a:ext cx="6668827" cy="4370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69258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58151" y="1183711"/>
            <a:ext cx="3950290" cy="361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5518063" y="1836814"/>
            <a:ext cx="3135544" cy="3412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3648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41021" y="2502325"/>
            <a:ext cx="2600153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Trabalhando com comboBox</a:t>
            </a:r>
          </a:p>
        </p:txBody>
      </p:sp>
    </p:spTree>
    <p:extLst>
      <p:ext uri="{BB962C8B-B14F-4D97-AF65-F5344CB8AC3E}">
        <p14:creationId xmlns:p14="http://schemas.microsoft.com/office/powerpoint/2010/main" val="39836222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703945" y="1152036"/>
            <a:ext cx="5727381" cy="4543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125817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544814" y="2489916"/>
            <a:ext cx="3769255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Trabalhando com select , nfSwitch e ngFor</a:t>
            </a:r>
          </a:p>
        </p:txBody>
      </p:sp>
    </p:spTree>
    <p:extLst>
      <p:ext uri="{BB962C8B-B14F-4D97-AF65-F5344CB8AC3E}">
        <p14:creationId xmlns:p14="http://schemas.microsoft.com/office/powerpoint/2010/main" val="7586458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098192" y="2000089"/>
            <a:ext cx="6902312" cy="35760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484074" y="1290494"/>
            <a:ext cx="3904420" cy="56397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Definindo uma váriavel que vai ser por onde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Vamos passar o valor selecionado</a:t>
            </a:r>
          </a:p>
        </p:txBody>
      </p:sp>
    </p:spTree>
    <p:extLst>
      <p:ext uri="{BB962C8B-B14F-4D97-AF65-F5344CB8AC3E}">
        <p14:creationId xmlns:p14="http://schemas.microsoft.com/office/powerpoint/2010/main" val="67905310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011982" y="1696396"/>
            <a:ext cx="6988522" cy="3895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23203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3034314" y="1242491"/>
            <a:ext cx="3066642" cy="4362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65337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124200" y="1219200"/>
            <a:ext cx="2332580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 dirty="0">
                <a:latin typeface="Liberation Sans" pitchFamily="18"/>
                <a:ea typeface="Microsoft YaHei" pitchFamily="2"/>
                <a:cs typeface="Arial" pitchFamily="2"/>
              </a:rPr>
              <a:t>Trabalhando com Objetos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18D607-DFBF-345E-2CF4-406801A9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23" y="2747485"/>
            <a:ext cx="6657975" cy="7048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E9F8941-1988-A2AC-618B-0B2128EBBE78}"/>
              </a:ext>
            </a:extLst>
          </p:cNvPr>
          <p:cNvSpPr txBox="1"/>
          <p:nvPr/>
        </p:nvSpPr>
        <p:spPr>
          <a:xfrm>
            <a:off x="1066800" y="2312705"/>
            <a:ext cx="253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Criando um projeto novo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556E4B-0F68-7444-9948-B060AC017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39" y="4419600"/>
            <a:ext cx="7286625" cy="4286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28B8107-A1B7-50E1-F5C3-DA142C0B3D4B}"/>
              </a:ext>
            </a:extLst>
          </p:cNvPr>
          <p:cNvSpPr txBox="1"/>
          <p:nvPr/>
        </p:nvSpPr>
        <p:spPr>
          <a:xfrm>
            <a:off x="990600" y="3966413"/>
            <a:ext cx="364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Criando um componente </a:t>
            </a:r>
            <a:r>
              <a:rPr lang="pt-BR" dirty="0" err="1"/>
              <a:t>funcionario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33CB77-D897-5690-3122-31F661DF95E5}"/>
              </a:ext>
            </a:extLst>
          </p:cNvPr>
          <p:cNvSpPr txBox="1"/>
          <p:nvPr/>
        </p:nvSpPr>
        <p:spPr>
          <a:xfrm>
            <a:off x="6513722" y="4472747"/>
            <a:ext cx="125867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funcionario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72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2360" y="6214681"/>
            <a:ext cx="897839" cy="5248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7657" y="2013026"/>
            <a:ext cx="8949055" cy="1304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354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Se </a:t>
            </a:r>
            <a:r>
              <a:rPr sz="2800" spc="-10" dirty="0">
                <a:latin typeface="Calibri"/>
                <a:cs typeface="Calibri"/>
              </a:rPr>
              <a:t>quisermos </a:t>
            </a:r>
            <a:r>
              <a:rPr sz="2800" spc="-25" dirty="0">
                <a:latin typeface="Calibri"/>
                <a:cs typeface="Calibri"/>
              </a:rPr>
              <a:t>executar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javascript</a:t>
            </a:r>
            <a:r>
              <a:rPr sz="2800" spc="-5" dirty="0">
                <a:latin typeface="Calibri"/>
                <a:cs typeface="Calibri"/>
              </a:rPr>
              <a:t> com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node </a:t>
            </a:r>
            <a:r>
              <a:rPr sz="2800" spc="-20" dirty="0">
                <a:latin typeface="Calibri"/>
                <a:cs typeface="Calibri"/>
              </a:rPr>
              <a:t>basta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chama</a:t>
            </a:r>
            <a:endParaRPr sz="2800">
              <a:latin typeface="Calibri"/>
              <a:cs typeface="Calibri"/>
            </a:endParaRPr>
          </a:p>
          <a:p>
            <a:pPr marL="289560" algn="ctr">
              <a:lnSpc>
                <a:spcPts val="3354"/>
              </a:lnSpc>
            </a:pPr>
            <a:r>
              <a:rPr sz="2800" spc="-10" dirty="0">
                <a:latin typeface="Calibri"/>
                <a:cs typeface="Calibri"/>
              </a:rPr>
              <a:t>como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exemplo</a:t>
            </a:r>
            <a:endParaRPr sz="2800">
              <a:latin typeface="Calibri"/>
              <a:cs typeface="Calibri"/>
            </a:endParaRPr>
          </a:p>
          <a:p>
            <a:pPr marL="124460" algn="ctr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node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tese2.js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(ou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sem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20" dirty="0">
                <a:latin typeface="Calibri"/>
                <a:cs typeface="Calibri"/>
              </a:rPr>
              <a:t> .ts)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632756" y="1673538"/>
            <a:ext cx="5919393" cy="41847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158504" y="895041"/>
            <a:ext cx="4834867" cy="804749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Clicar no botão direito em cima do funcionario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Colocar new file e colocar o nome funcionario.model.ts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Em seguida colocar o codigo ao lado</a:t>
            </a:r>
          </a:p>
        </p:txBody>
      </p:sp>
    </p:spTree>
    <p:extLst>
      <p:ext uri="{BB962C8B-B14F-4D97-AF65-F5344CB8AC3E}">
        <p14:creationId xmlns:p14="http://schemas.microsoft.com/office/powerpoint/2010/main" val="40601509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938961" y="955125"/>
            <a:ext cx="3518262" cy="228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2854710" y="3525084"/>
            <a:ext cx="4819242" cy="760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166863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280734" y="1786851"/>
            <a:ext cx="6573802" cy="3273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23826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938961" y="1346987"/>
            <a:ext cx="3195956" cy="3610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48982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261694" y="3143018"/>
            <a:ext cx="3154215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Vamos melhorar usando uma tabela</a:t>
            </a:r>
          </a:p>
        </p:txBody>
      </p:sp>
    </p:spTree>
    <p:extLst>
      <p:ext uri="{BB962C8B-B14F-4D97-AF65-F5344CB8AC3E}">
        <p14:creationId xmlns:p14="http://schemas.microsoft.com/office/powerpoint/2010/main" val="191686168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449135" y="1410664"/>
            <a:ext cx="4654007" cy="4181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631035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242426" y="2979743"/>
            <a:ext cx="3433650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Passando Objeto entre os componentes</a:t>
            </a:r>
          </a:p>
        </p:txBody>
      </p:sp>
    </p:spTree>
    <p:extLst>
      <p:ext uri="{BB962C8B-B14F-4D97-AF65-F5344CB8AC3E}">
        <p14:creationId xmlns:p14="http://schemas.microsoft.com/office/powerpoint/2010/main" val="16220222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796032" y="1673538"/>
            <a:ext cx="5986989" cy="4117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489827" y="1032845"/>
            <a:ext cx="7282845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Criando a variavel que será usada para trafegar as informações entre os componentes</a:t>
            </a:r>
          </a:p>
        </p:txBody>
      </p:sp>
    </p:spTree>
    <p:extLst>
      <p:ext uri="{BB962C8B-B14F-4D97-AF65-F5344CB8AC3E}">
        <p14:creationId xmlns:p14="http://schemas.microsoft.com/office/powerpoint/2010/main" val="427799381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932303" y="1939024"/>
            <a:ext cx="7394751" cy="34898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142930" y="1183711"/>
            <a:ext cx="8137951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Variavél que esta sendo utilizada para passar as informações para o componente do funcionário</a:t>
            </a:r>
          </a:p>
        </p:txBody>
      </p:sp>
    </p:spTree>
    <p:extLst>
      <p:ext uri="{BB962C8B-B14F-4D97-AF65-F5344CB8AC3E}">
        <p14:creationId xmlns:p14="http://schemas.microsoft.com/office/powerpoint/2010/main" val="159882527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820296" y="2326641"/>
            <a:ext cx="7506758" cy="265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727557" y="1346987"/>
            <a:ext cx="7225458" cy="56397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No app.component.html iremos passar os valores que estão na variável funcionario1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Para o componente funcionado pela variavel funcionario</a:t>
            </a:r>
          </a:p>
        </p:txBody>
      </p:sp>
    </p:spTree>
    <p:extLst>
      <p:ext uri="{BB962C8B-B14F-4D97-AF65-F5344CB8AC3E}">
        <p14:creationId xmlns:p14="http://schemas.microsoft.com/office/powerpoint/2010/main" val="218300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19630"/>
            <a:ext cx="9142564" cy="37112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2104" y="1112659"/>
            <a:ext cx="3017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https://code.visualstudio.com/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79638" y="719645"/>
            <a:ext cx="359410" cy="719455"/>
            <a:chOff x="8279638" y="719645"/>
            <a:chExt cx="359410" cy="719455"/>
          </a:xfrm>
        </p:grpSpPr>
        <p:sp>
          <p:nvSpPr>
            <p:cNvPr id="6" name="object 6"/>
            <p:cNvSpPr/>
            <p:nvPr/>
          </p:nvSpPr>
          <p:spPr>
            <a:xfrm>
              <a:off x="8279638" y="719645"/>
              <a:ext cx="359410" cy="719455"/>
            </a:xfrm>
            <a:custGeom>
              <a:avLst/>
              <a:gdLst/>
              <a:ahLst/>
              <a:cxnLst/>
              <a:rect l="l" t="t" r="r" b="b"/>
              <a:pathLst>
                <a:path w="359409" h="719455">
                  <a:moveTo>
                    <a:pt x="268922" y="0"/>
                  </a:moveTo>
                  <a:lnTo>
                    <a:pt x="89636" y="0"/>
                  </a:lnTo>
                  <a:lnTo>
                    <a:pt x="89636" y="538911"/>
                  </a:lnTo>
                  <a:lnTo>
                    <a:pt x="0" y="538911"/>
                  </a:lnTo>
                  <a:lnTo>
                    <a:pt x="179285" y="718908"/>
                  </a:lnTo>
                  <a:lnTo>
                    <a:pt x="358927" y="538911"/>
                  </a:lnTo>
                  <a:lnTo>
                    <a:pt x="268922" y="538911"/>
                  </a:lnTo>
                  <a:lnTo>
                    <a:pt x="268922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79638" y="719645"/>
              <a:ext cx="359410" cy="719455"/>
            </a:xfrm>
            <a:custGeom>
              <a:avLst/>
              <a:gdLst/>
              <a:ahLst/>
              <a:cxnLst/>
              <a:rect l="l" t="t" r="r" b="b"/>
              <a:pathLst>
                <a:path w="359409" h="719455">
                  <a:moveTo>
                    <a:pt x="89636" y="0"/>
                  </a:moveTo>
                  <a:lnTo>
                    <a:pt x="89636" y="538911"/>
                  </a:lnTo>
                  <a:lnTo>
                    <a:pt x="0" y="538911"/>
                  </a:lnTo>
                  <a:lnTo>
                    <a:pt x="179285" y="718908"/>
                  </a:lnTo>
                  <a:lnTo>
                    <a:pt x="358927" y="538911"/>
                  </a:lnTo>
                  <a:lnTo>
                    <a:pt x="268922" y="538911"/>
                  </a:lnTo>
                  <a:lnTo>
                    <a:pt x="268922" y="0"/>
                  </a:lnTo>
                  <a:lnTo>
                    <a:pt x="89636" y="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501155" y="1544877"/>
            <a:ext cx="5660112" cy="41217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816378" y="1127218"/>
            <a:ext cx="6655943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Usando os valores do funcionario passado no html do funcionario.component</a:t>
            </a:r>
          </a:p>
        </p:txBody>
      </p:sp>
    </p:spTree>
    <p:extLst>
      <p:ext uri="{BB962C8B-B14F-4D97-AF65-F5344CB8AC3E}">
        <p14:creationId xmlns:p14="http://schemas.microsoft.com/office/powerpoint/2010/main" val="183858807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137177" y="2489916"/>
            <a:ext cx="2485057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Iteração de um componente</a:t>
            </a:r>
          </a:p>
        </p:txBody>
      </p:sp>
    </p:spTree>
    <p:extLst>
      <p:ext uri="{BB962C8B-B14F-4D97-AF65-F5344CB8AC3E}">
        <p14:creationId xmlns:p14="http://schemas.microsoft.com/office/powerpoint/2010/main" val="285743606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461417" y="1863264"/>
            <a:ext cx="7865638" cy="37288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392742" y="1020436"/>
            <a:ext cx="5794938" cy="804749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Fazer uma copia do funcionario.component.html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Porque não vamos precisar de todo o código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Só vamos deixar o codigoa ao lado no funcionario.component.html</a:t>
            </a:r>
          </a:p>
        </p:txBody>
      </p:sp>
    </p:spTree>
    <p:extLst>
      <p:ext uri="{BB962C8B-B14F-4D97-AF65-F5344CB8AC3E}">
        <p14:creationId xmlns:p14="http://schemas.microsoft.com/office/powerpoint/2010/main" val="140101116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313816" y="1571001"/>
            <a:ext cx="7593295" cy="3705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351494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951244" y="1020436"/>
            <a:ext cx="7539087" cy="244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3265512" y="3796121"/>
            <a:ext cx="1959307" cy="2015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25466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654208" y="2653192"/>
            <a:ext cx="2355791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Trabalhando com Eventos</a:t>
            </a:r>
          </a:p>
        </p:txBody>
      </p:sp>
    </p:spTree>
    <p:extLst>
      <p:ext uri="{BB962C8B-B14F-4D97-AF65-F5344CB8AC3E}">
        <p14:creationId xmlns:p14="http://schemas.microsoft.com/office/powerpoint/2010/main" val="98693095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653103" y="1737216"/>
            <a:ext cx="7702363" cy="2875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32231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911405" y="1851835"/>
            <a:ext cx="7415651" cy="3087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603836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751068" y="1836814"/>
            <a:ext cx="2677719" cy="252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>
          <a:xfrm>
            <a:off x="4734993" y="1793055"/>
            <a:ext cx="2867772" cy="1839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04725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06080" y="2163365"/>
            <a:ext cx="4160773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>
              <a:defRPr sz="1800"/>
            </a:pPr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Passando dados do componente filho para o Pai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272144" y="2901370"/>
            <a:ext cx="4422156" cy="2200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844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" y="1439633"/>
            <a:ext cx="9141117" cy="38005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779478" y="1843345"/>
            <a:ext cx="7710853" cy="3095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52204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796032" y="1593533"/>
            <a:ext cx="5566391" cy="4401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00113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653103" y="1510262"/>
            <a:ext cx="7472471" cy="19694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996961" y="3808529"/>
            <a:ext cx="6573804" cy="323207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Quando a função definindoUsuario for acionada, será chamado o usuarioEvt</a:t>
            </a:r>
          </a:p>
        </p:txBody>
      </p:sp>
    </p:spTree>
    <p:extLst>
      <p:ext uri="{BB962C8B-B14F-4D97-AF65-F5344CB8AC3E}">
        <p14:creationId xmlns:p14="http://schemas.microsoft.com/office/powerpoint/2010/main" val="14365930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026678" y="1437115"/>
            <a:ext cx="6167898" cy="397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244584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142930" y="987781"/>
            <a:ext cx="7079303" cy="36247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816379" y="4775774"/>
            <a:ext cx="7307147" cy="1045519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Quando o usuarioEvt for acionado vai chamar a função informandoUsuario passando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O valor que foi passado no usuarioEvt. Nesse caso o nome.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Dentro da função informandoUsuario estamos setando o valor passado no usuarioEvt</a:t>
            </a:r>
          </a:p>
          <a:p>
            <a:pPr hangingPunct="0"/>
            <a:r>
              <a:rPr lang="pt-BR" sz="1633">
                <a:latin typeface="Liberation Sans" pitchFamily="18"/>
                <a:ea typeface="Microsoft YaHei" pitchFamily="2"/>
                <a:cs typeface="Arial" pitchFamily="2"/>
              </a:rPr>
              <a:t>Para a variavel usu. Assim, conseguimos utilizar no componente pai</a:t>
            </a:r>
          </a:p>
        </p:txBody>
      </p:sp>
    </p:spTree>
    <p:extLst>
      <p:ext uri="{BB962C8B-B14F-4D97-AF65-F5344CB8AC3E}">
        <p14:creationId xmlns:p14="http://schemas.microsoft.com/office/powerpoint/2010/main" val="299048872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2248305" y="1510263"/>
            <a:ext cx="3956168" cy="3023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0068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005" y="1259649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920" y="1512366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2220" y="430466"/>
            <a:ext cx="27793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é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 Angular?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16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FrameWork</a:t>
            </a:r>
            <a:r>
              <a:rPr dirty="0"/>
              <a:t> </a:t>
            </a:r>
            <a:r>
              <a:rPr spc="-5" dirty="0"/>
              <a:t>para</a:t>
            </a:r>
            <a:r>
              <a:rPr spc="-10" dirty="0"/>
              <a:t> desenvolvimento</a:t>
            </a:r>
            <a:r>
              <a:rPr spc="5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10" dirty="0"/>
              <a:t>aplicações</a:t>
            </a:r>
            <a:r>
              <a:rPr spc="15" dirty="0"/>
              <a:t> </a:t>
            </a:r>
            <a:r>
              <a:rPr spc="-10" dirty="0"/>
              <a:t>web,</a:t>
            </a:r>
            <a:r>
              <a:rPr spc="10" dirty="0"/>
              <a:t> </a:t>
            </a:r>
            <a:r>
              <a:rPr spc="-5" dirty="0"/>
              <a:t>desktop</a:t>
            </a:r>
            <a:r>
              <a:rPr dirty="0"/>
              <a:t> e</a:t>
            </a:r>
            <a:r>
              <a:rPr spc="5" dirty="0"/>
              <a:t> </a:t>
            </a:r>
            <a:r>
              <a:rPr spc="-5" dirty="0"/>
              <a:t>mobile.</a:t>
            </a:r>
          </a:p>
          <a:p>
            <a:pPr marL="541655" marR="4994275">
              <a:lnSpc>
                <a:spcPct val="200000"/>
              </a:lnSpc>
            </a:pPr>
            <a:r>
              <a:rPr spc="-5" dirty="0"/>
              <a:t>Atua na </a:t>
            </a:r>
            <a:r>
              <a:rPr spc="-10" dirty="0"/>
              <a:t>parte front-end </a:t>
            </a:r>
            <a:r>
              <a:rPr spc="-490" dirty="0"/>
              <a:t> </a:t>
            </a:r>
            <a:r>
              <a:rPr spc="-10" dirty="0"/>
              <a:t>Baseado</a:t>
            </a:r>
            <a:r>
              <a:rPr spc="-35" dirty="0"/>
              <a:t> </a:t>
            </a:r>
            <a:r>
              <a:rPr spc="-5" dirty="0"/>
              <a:t>em</a:t>
            </a:r>
            <a:r>
              <a:rPr spc="-35" dirty="0"/>
              <a:t> </a:t>
            </a:r>
            <a:r>
              <a:rPr spc="-5" dirty="0"/>
              <a:t>typescript</a:t>
            </a:r>
          </a:p>
          <a:p>
            <a:pPr marL="528955">
              <a:lnSpc>
                <a:spcPct val="100000"/>
              </a:lnSpc>
              <a:spcBef>
                <a:spcPts val="30"/>
              </a:spcBef>
            </a:pPr>
            <a:endParaRPr sz="1850"/>
          </a:p>
          <a:p>
            <a:pPr marL="541655">
              <a:lnSpc>
                <a:spcPct val="100000"/>
              </a:lnSpc>
            </a:pPr>
            <a:r>
              <a:rPr spc="-5" dirty="0"/>
              <a:t>Um</a:t>
            </a:r>
            <a:r>
              <a:rPr spc="-10" dirty="0"/>
              <a:t> dos</a:t>
            </a:r>
            <a:r>
              <a:rPr dirty="0"/>
              <a:t> </a:t>
            </a:r>
            <a:r>
              <a:rPr spc="-10" dirty="0"/>
              <a:t>frameworks</a:t>
            </a:r>
            <a:r>
              <a:rPr dirty="0"/>
              <a:t> </a:t>
            </a:r>
            <a:r>
              <a:rPr spc="-5" dirty="0"/>
              <a:t>mais</a:t>
            </a:r>
            <a:r>
              <a:rPr spc="-10" dirty="0"/>
              <a:t> </a:t>
            </a:r>
            <a:r>
              <a:rPr spc="-5" dirty="0"/>
              <a:t>utilizados</a:t>
            </a:r>
            <a:r>
              <a:rPr spc="-10" dirty="0"/>
              <a:t> </a:t>
            </a:r>
            <a:r>
              <a:rPr spc="-5" dirty="0"/>
              <a:t>no</a:t>
            </a:r>
            <a:r>
              <a:rPr spc="-10" dirty="0"/>
              <a:t> </a:t>
            </a:r>
            <a:r>
              <a:rPr spc="-5" dirty="0"/>
              <a:t>mercado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275" y="3239642"/>
            <a:ext cx="8303399" cy="27889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920" y="1512366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920" y="1512366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920" y="1512366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6920" y="1512366"/>
            <a:ext cx="5693765" cy="44175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064" y="430466"/>
            <a:ext cx="42392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Instalação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Visual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Studio Code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" y="1285201"/>
            <a:ext cx="9141117" cy="48715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054" y="430466"/>
            <a:ext cx="34302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10" dirty="0">
                <a:latin typeface="Calibri"/>
                <a:cs typeface="Calibri"/>
              </a:rPr>
              <a:t> Code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1795" y="2079002"/>
            <a:ext cx="4284357" cy="328428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054" y="430466"/>
            <a:ext cx="34302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Instalação</a:t>
            </a:r>
            <a:r>
              <a:rPr sz="2800" spc="-10" dirty="0">
                <a:latin typeface="Calibri"/>
                <a:cs typeface="Calibri"/>
              </a:rPr>
              <a:t> Code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" y="1285201"/>
            <a:ext cx="9141117" cy="487151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63" y="430466"/>
            <a:ext cx="4607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" y="1285201"/>
            <a:ext cx="9141117" cy="487151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263" y="430466"/>
            <a:ext cx="4607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998" y="1615313"/>
            <a:ext cx="6369837" cy="450324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68856" y="1291577"/>
            <a:ext cx="196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Escolha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uma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pasta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63" y="430466"/>
            <a:ext cx="4607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" y="1285201"/>
            <a:ext cx="9141117" cy="48715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3200" y="3200400"/>
            <a:ext cx="31610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O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é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TypeScript?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4105506"/>
            <a:ext cx="7936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TypeScript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é </a:t>
            </a:r>
            <a:r>
              <a:rPr sz="1800" spc="-5" dirty="0">
                <a:latin typeface="Arial MT"/>
                <a:cs typeface="Arial MT"/>
              </a:rPr>
              <a:t>um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superconjunto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JavaScript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desenvolvido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Microsoft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adiciona</a:t>
            </a:r>
            <a:r>
              <a:rPr sz="1800" spc="-10" dirty="0">
                <a:latin typeface="Arial MT"/>
                <a:cs typeface="Arial MT"/>
              </a:rPr>
              <a:t> tipagem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alguns</a:t>
            </a:r>
            <a:r>
              <a:rPr sz="1800" spc="-5" dirty="0">
                <a:latin typeface="Arial MT"/>
                <a:cs typeface="Arial MT"/>
              </a:rPr>
              <a:t> outros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recursos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linguagem.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2"/>
          <p:cNvSpPr txBox="1"/>
          <p:nvPr/>
        </p:nvSpPr>
        <p:spPr>
          <a:xfrm>
            <a:off x="1828800" y="1295400"/>
            <a:ext cx="54864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2800" b="1" dirty="0">
                <a:latin typeface="Calibri"/>
                <a:cs typeface="Calibri"/>
              </a:rPr>
              <a:t>Antes de entrar no Angular precisamos trabalhar com </a:t>
            </a:r>
            <a:r>
              <a:rPr lang="pt-BR" sz="2800" b="1" dirty="0" err="1">
                <a:latin typeface="Calibri"/>
                <a:cs typeface="Calibri"/>
              </a:rPr>
              <a:t>TypeScript</a:t>
            </a:r>
            <a:endParaRPr sz="28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63" y="430466"/>
            <a:ext cx="4607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0" y="1619643"/>
            <a:ext cx="9107271" cy="107675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63" y="430466"/>
            <a:ext cx="4607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454685"/>
            <a:ext cx="8999855" cy="5304790"/>
            <a:chOff x="0" y="454685"/>
            <a:chExt cx="8999855" cy="53047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7031"/>
              <a:ext cx="8999283" cy="48718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427874" y="454685"/>
              <a:ext cx="961390" cy="659765"/>
            </a:xfrm>
            <a:custGeom>
              <a:avLst/>
              <a:gdLst/>
              <a:ahLst/>
              <a:cxnLst/>
              <a:rect l="l" t="t" r="r" b="b"/>
              <a:pathLst>
                <a:path w="961390" h="659765">
                  <a:moveTo>
                    <a:pt x="95770" y="0"/>
                  </a:moveTo>
                  <a:lnTo>
                    <a:pt x="0" y="151193"/>
                  </a:lnTo>
                  <a:lnTo>
                    <a:pt x="684009" y="583196"/>
                  </a:lnTo>
                  <a:lnTo>
                    <a:pt x="635762" y="659511"/>
                  </a:lnTo>
                  <a:lnTo>
                    <a:pt x="960843" y="651598"/>
                  </a:lnTo>
                  <a:lnTo>
                    <a:pt x="827646" y="355676"/>
                  </a:lnTo>
                  <a:lnTo>
                    <a:pt x="779767" y="431279"/>
                  </a:lnTo>
                  <a:lnTo>
                    <a:pt x="9577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27874" y="454685"/>
              <a:ext cx="961390" cy="659765"/>
            </a:xfrm>
            <a:custGeom>
              <a:avLst/>
              <a:gdLst/>
              <a:ahLst/>
              <a:cxnLst/>
              <a:rect l="l" t="t" r="r" b="b"/>
              <a:pathLst>
                <a:path w="961390" h="659765">
                  <a:moveTo>
                    <a:pt x="95770" y="0"/>
                  </a:moveTo>
                  <a:lnTo>
                    <a:pt x="779767" y="431279"/>
                  </a:lnTo>
                  <a:lnTo>
                    <a:pt x="827646" y="355676"/>
                  </a:lnTo>
                  <a:lnTo>
                    <a:pt x="960843" y="651598"/>
                  </a:lnTo>
                  <a:lnTo>
                    <a:pt x="635762" y="659511"/>
                  </a:lnTo>
                  <a:lnTo>
                    <a:pt x="684009" y="583196"/>
                  </a:lnTo>
                  <a:lnTo>
                    <a:pt x="0" y="151193"/>
                  </a:lnTo>
                  <a:lnTo>
                    <a:pt x="95770" y="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96865" y="101777"/>
            <a:ext cx="2388870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05"/>
              </a:spcBef>
            </a:pPr>
            <a:r>
              <a:rPr sz="1200" spc="-5" dirty="0">
                <a:latin typeface="Arial MT"/>
                <a:cs typeface="Arial MT"/>
              </a:rPr>
              <a:t>Se </a:t>
            </a:r>
            <a:r>
              <a:rPr sz="1200" spc="-10" dirty="0">
                <a:latin typeface="Arial MT"/>
                <a:cs typeface="Arial MT"/>
              </a:rPr>
              <a:t>executar, </a:t>
            </a:r>
            <a:r>
              <a:rPr sz="1200" dirty="0">
                <a:latin typeface="Arial MT"/>
                <a:cs typeface="Arial MT"/>
              </a:rPr>
              <a:t>vai dar </a:t>
            </a:r>
            <a:r>
              <a:rPr sz="1200" spc="-5" dirty="0">
                <a:latin typeface="Arial MT"/>
                <a:cs typeface="Arial MT"/>
              </a:rPr>
              <a:t>erro. 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Precisamos </a:t>
            </a:r>
            <a:r>
              <a:rPr sz="1200" dirty="0">
                <a:latin typeface="Arial MT"/>
                <a:cs typeface="Arial MT"/>
              </a:rPr>
              <a:t>configurar o </a:t>
            </a:r>
            <a:r>
              <a:rPr sz="1200" spc="-5" dirty="0">
                <a:latin typeface="Arial MT"/>
                <a:cs typeface="Arial MT"/>
              </a:rPr>
              <a:t>Code </a:t>
            </a:r>
            <a:r>
              <a:rPr sz="1200" dirty="0">
                <a:latin typeface="Arial MT"/>
                <a:cs typeface="Arial MT"/>
              </a:rPr>
              <a:t> Runner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para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executar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TypeScript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94924" y="3343681"/>
            <a:ext cx="798195" cy="854075"/>
            <a:chOff x="3994924" y="3343681"/>
            <a:chExt cx="798195" cy="854075"/>
          </a:xfrm>
        </p:grpSpPr>
        <p:sp>
          <p:nvSpPr>
            <p:cNvPr id="9" name="object 9"/>
            <p:cNvSpPr/>
            <p:nvPr/>
          </p:nvSpPr>
          <p:spPr>
            <a:xfrm>
              <a:off x="3994924" y="3343681"/>
              <a:ext cx="798195" cy="854075"/>
            </a:xfrm>
            <a:custGeom>
              <a:avLst/>
              <a:gdLst/>
              <a:ahLst/>
              <a:cxnLst/>
              <a:rect l="l" t="t" r="r" b="b"/>
              <a:pathLst>
                <a:path w="798195" h="854075">
                  <a:moveTo>
                    <a:pt x="666000" y="0"/>
                  </a:moveTo>
                  <a:lnTo>
                    <a:pt x="117716" y="594715"/>
                  </a:lnTo>
                  <a:lnTo>
                    <a:pt x="51117" y="533514"/>
                  </a:lnTo>
                  <a:lnTo>
                    <a:pt x="0" y="853922"/>
                  </a:lnTo>
                  <a:lnTo>
                    <a:pt x="314998" y="777240"/>
                  </a:lnTo>
                  <a:lnTo>
                    <a:pt x="249478" y="716038"/>
                  </a:lnTo>
                  <a:lnTo>
                    <a:pt x="797750" y="121323"/>
                  </a:lnTo>
                  <a:lnTo>
                    <a:pt x="666000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94924" y="3343681"/>
              <a:ext cx="798195" cy="854075"/>
            </a:xfrm>
            <a:custGeom>
              <a:avLst/>
              <a:gdLst/>
              <a:ahLst/>
              <a:cxnLst/>
              <a:rect l="l" t="t" r="r" b="b"/>
              <a:pathLst>
                <a:path w="798195" h="854075">
                  <a:moveTo>
                    <a:pt x="797750" y="121323"/>
                  </a:moveTo>
                  <a:lnTo>
                    <a:pt x="249478" y="716038"/>
                  </a:lnTo>
                  <a:lnTo>
                    <a:pt x="314998" y="777240"/>
                  </a:lnTo>
                  <a:lnTo>
                    <a:pt x="0" y="853922"/>
                  </a:lnTo>
                  <a:lnTo>
                    <a:pt x="51117" y="533514"/>
                  </a:lnTo>
                  <a:lnTo>
                    <a:pt x="117716" y="594715"/>
                  </a:lnTo>
                  <a:lnTo>
                    <a:pt x="666000" y="0"/>
                  </a:lnTo>
                  <a:lnTo>
                    <a:pt x="797750" y="121323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76940" y="2669654"/>
            <a:ext cx="2192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Quando</a:t>
            </a:r>
            <a:r>
              <a:rPr sz="1200" spc="-10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D6"/>
                </a:solidFill>
                <a:latin typeface="Arial MT"/>
                <a:cs typeface="Arial MT"/>
              </a:rPr>
              <a:t>clicar</a:t>
            </a:r>
            <a:r>
              <a:rPr sz="1200" spc="-15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no</a:t>
            </a:r>
            <a:r>
              <a:rPr sz="1200" spc="-10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botão</a:t>
            </a:r>
            <a:r>
              <a:rPr sz="1200" spc="-5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do</a:t>
            </a:r>
            <a:r>
              <a:rPr sz="1200" spc="-5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code </a:t>
            </a:r>
            <a:r>
              <a:rPr sz="1200" spc="-320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runner</a:t>
            </a:r>
            <a:r>
              <a:rPr sz="1200" spc="-25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vai</a:t>
            </a:r>
            <a:r>
              <a:rPr sz="1200" spc="-20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apresentar</a:t>
            </a:r>
            <a:r>
              <a:rPr sz="1200" spc="-25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esse</a:t>
            </a:r>
            <a:r>
              <a:rPr sz="1200" spc="-20" dirty="0">
                <a:solidFill>
                  <a:srgbClr val="FFFFD6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D6"/>
                </a:solidFill>
                <a:latin typeface="Arial MT"/>
                <a:cs typeface="Arial MT"/>
              </a:rPr>
              <a:t>erro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37" y="1619643"/>
            <a:ext cx="8340839" cy="3786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0263" y="313749"/>
            <a:ext cx="6012815" cy="1193165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800" spc="-45" dirty="0">
                <a:latin typeface="Calibri"/>
                <a:cs typeface="Calibri"/>
              </a:rPr>
              <a:t>Testando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VSC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Code</a:t>
            </a:r>
            <a:r>
              <a:rPr sz="2800" spc="-10" dirty="0">
                <a:latin typeface="Calibri"/>
                <a:cs typeface="Calibri"/>
              </a:rPr>
              <a:t> Runner</a:t>
            </a:r>
            <a:endParaRPr sz="2800">
              <a:latin typeface="Calibri"/>
              <a:cs typeface="Calibri"/>
            </a:endParaRPr>
          </a:p>
          <a:p>
            <a:pPr marL="449580" marR="5080">
              <a:lnSpc>
                <a:spcPct val="100000"/>
              </a:lnSpc>
              <a:spcBef>
                <a:spcPts val="590"/>
              </a:spcBef>
            </a:pPr>
            <a:r>
              <a:rPr spc="-30" dirty="0"/>
              <a:t>Vamos</a:t>
            </a:r>
            <a:r>
              <a:rPr spc="-10" dirty="0"/>
              <a:t> </a:t>
            </a:r>
            <a:r>
              <a:rPr spc="-5" dirty="0"/>
              <a:t>configurar</a:t>
            </a:r>
            <a:r>
              <a:rPr dirty="0"/>
              <a:t> </a:t>
            </a:r>
            <a:r>
              <a:rPr spc="-5" dirty="0"/>
              <a:t>como</a:t>
            </a:r>
            <a:r>
              <a:rPr spc="-10" dirty="0"/>
              <a:t> </a:t>
            </a:r>
            <a:r>
              <a:rPr dirty="0"/>
              <a:t>o</a:t>
            </a:r>
            <a:r>
              <a:rPr spc="-10" dirty="0"/>
              <a:t> </a:t>
            </a:r>
            <a:r>
              <a:rPr spc="-5" dirty="0"/>
              <a:t>code</a:t>
            </a:r>
            <a:r>
              <a:rPr spc="-10" dirty="0"/>
              <a:t> runner </a:t>
            </a:r>
            <a:r>
              <a:rPr spc="-5" dirty="0"/>
              <a:t>deve</a:t>
            </a:r>
            <a:r>
              <a:rPr spc="-10" dirty="0"/>
              <a:t> </a:t>
            </a:r>
            <a:r>
              <a:rPr spc="-5" dirty="0"/>
              <a:t>executar</a:t>
            </a:r>
            <a:r>
              <a:rPr dirty="0"/>
              <a:t> o </a:t>
            </a:r>
            <a:r>
              <a:rPr spc="-484" dirty="0"/>
              <a:t> </a:t>
            </a:r>
            <a:r>
              <a:rPr spc="-10" dirty="0"/>
              <a:t>typescript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2360" y="6214681"/>
            <a:ext cx="897839" cy="52487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707034"/>
            <a:ext cx="9143365" cy="4872355"/>
            <a:chOff x="0" y="707034"/>
            <a:chExt cx="9143365" cy="4872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7034"/>
              <a:ext cx="9142920" cy="48718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86442" y="1896478"/>
              <a:ext cx="1414780" cy="535305"/>
            </a:xfrm>
            <a:custGeom>
              <a:avLst/>
              <a:gdLst/>
              <a:ahLst/>
              <a:cxnLst/>
              <a:rect l="l" t="t" r="r" b="b"/>
              <a:pathLst>
                <a:path w="1414779" h="535305">
                  <a:moveTo>
                    <a:pt x="393839" y="0"/>
                  </a:moveTo>
                  <a:lnTo>
                    <a:pt x="0" y="82435"/>
                  </a:lnTo>
                  <a:lnTo>
                    <a:pt x="302755" y="347395"/>
                  </a:lnTo>
                  <a:lnTo>
                    <a:pt x="325081" y="260642"/>
                  </a:lnTo>
                  <a:lnTo>
                    <a:pt x="1369072" y="534962"/>
                  </a:lnTo>
                  <a:lnTo>
                    <a:pt x="1414437" y="361441"/>
                  </a:lnTo>
                  <a:lnTo>
                    <a:pt x="371157" y="87477"/>
                  </a:lnTo>
                  <a:lnTo>
                    <a:pt x="393839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86442" y="1896478"/>
              <a:ext cx="1414780" cy="535305"/>
            </a:xfrm>
            <a:custGeom>
              <a:avLst/>
              <a:gdLst/>
              <a:ahLst/>
              <a:cxnLst/>
              <a:rect l="l" t="t" r="r" b="b"/>
              <a:pathLst>
                <a:path w="1414779" h="535305">
                  <a:moveTo>
                    <a:pt x="1369072" y="534962"/>
                  </a:moveTo>
                  <a:lnTo>
                    <a:pt x="325081" y="260642"/>
                  </a:lnTo>
                  <a:lnTo>
                    <a:pt x="302755" y="347395"/>
                  </a:lnTo>
                  <a:lnTo>
                    <a:pt x="0" y="82435"/>
                  </a:lnTo>
                  <a:lnTo>
                    <a:pt x="393839" y="0"/>
                  </a:lnTo>
                  <a:lnTo>
                    <a:pt x="371157" y="87477"/>
                  </a:lnTo>
                  <a:lnTo>
                    <a:pt x="1414437" y="361441"/>
                  </a:lnTo>
                  <a:lnTo>
                    <a:pt x="1369072" y="534962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79117" y="1251724"/>
              <a:ext cx="359410" cy="1442720"/>
            </a:xfrm>
            <a:custGeom>
              <a:avLst/>
              <a:gdLst/>
              <a:ahLst/>
              <a:cxnLst/>
              <a:rect l="l" t="t" r="r" b="b"/>
              <a:pathLst>
                <a:path w="359409" h="1442720">
                  <a:moveTo>
                    <a:pt x="199085" y="0"/>
                  </a:moveTo>
                  <a:lnTo>
                    <a:pt x="0" y="349554"/>
                  </a:lnTo>
                  <a:lnTo>
                    <a:pt x="89636" y="354241"/>
                  </a:lnTo>
                  <a:lnTo>
                    <a:pt x="29527" y="1432077"/>
                  </a:lnTo>
                  <a:lnTo>
                    <a:pt x="208445" y="1442161"/>
                  </a:lnTo>
                  <a:lnTo>
                    <a:pt x="268566" y="364680"/>
                  </a:lnTo>
                  <a:lnTo>
                    <a:pt x="358927" y="369709"/>
                  </a:lnTo>
                  <a:lnTo>
                    <a:pt x="199085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79117" y="1251724"/>
              <a:ext cx="359410" cy="1442720"/>
            </a:xfrm>
            <a:custGeom>
              <a:avLst/>
              <a:gdLst/>
              <a:ahLst/>
              <a:cxnLst/>
              <a:rect l="l" t="t" r="r" b="b"/>
              <a:pathLst>
                <a:path w="359409" h="1442720">
                  <a:moveTo>
                    <a:pt x="29527" y="1432077"/>
                  </a:moveTo>
                  <a:lnTo>
                    <a:pt x="89636" y="354241"/>
                  </a:lnTo>
                  <a:lnTo>
                    <a:pt x="0" y="349554"/>
                  </a:lnTo>
                  <a:lnTo>
                    <a:pt x="199085" y="0"/>
                  </a:lnTo>
                  <a:lnTo>
                    <a:pt x="358927" y="369709"/>
                  </a:lnTo>
                  <a:lnTo>
                    <a:pt x="268566" y="364680"/>
                  </a:lnTo>
                  <a:lnTo>
                    <a:pt x="208445" y="1442161"/>
                  </a:lnTo>
                  <a:lnTo>
                    <a:pt x="29527" y="1432077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24285" y="4331525"/>
              <a:ext cx="1516380" cy="892175"/>
            </a:xfrm>
            <a:custGeom>
              <a:avLst/>
              <a:gdLst/>
              <a:ahLst/>
              <a:cxnLst/>
              <a:rect l="l" t="t" r="r" b="b"/>
              <a:pathLst>
                <a:path w="1516379" h="892175">
                  <a:moveTo>
                    <a:pt x="1399679" y="0"/>
                  </a:moveTo>
                  <a:lnTo>
                    <a:pt x="306349" y="528472"/>
                  </a:lnTo>
                  <a:lnTo>
                    <a:pt x="247319" y="406069"/>
                  </a:lnTo>
                  <a:lnTo>
                    <a:pt x="0" y="825830"/>
                  </a:lnTo>
                  <a:lnTo>
                    <a:pt x="481672" y="892073"/>
                  </a:lnTo>
                  <a:lnTo>
                    <a:pt x="423354" y="771118"/>
                  </a:lnTo>
                  <a:lnTo>
                    <a:pt x="1516316" y="242633"/>
                  </a:lnTo>
                  <a:lnTo>
                    <a:pt x="1399679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24285" y="4331525"/>
              <a:ext cx="1516380" cy="892175"/>
            </a:xfrm>
            <a:custGeom>
              <a:avLst/>
              <a:gdLst/>
              <a:ahLst/>
              <a:cxnLst/>
              <a:rect l="l" t="t" r="r" b="b"/>
              <a:pathLst>
                <a:path w="1516379" h="892175">
                  <a:moveTo>
                    <a:pt x="1516316" y="242633"/>
                  </a:moveTo>
                  <a:lnTo>
                    <a:pt x="423354" y="771118"/>
                  </a:lnTo>
                  <a:lnTo>
                    <a:pt x="481672" y="892073"/>
                  </a:lnTo>
                  <a:lnTo>
                    <a:pt x="0" y="825830"/>
                  </a:lnTo>
                  <a:lnTo>
                    <a:pt x="247319" y="406069"/>
                  </a:lnTo>
                  <a:lnTo>
                    <a:pt x="306349" y="528472"/>
                  </a:lnTo>
                  <a:lnTo>
                    <a:pt x="1399679" y="0"/>
                  </a:lnTo>
                  <a:lnTo>
                    <a:pt x="1516316" y="242633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999" y="359638"/>
            <a:ext cx="6148438" cy="56145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Agora</a:t>
            </a:r>
            <a:r>
              <a:rPr spc="-25" dirty="0"/>
              <a:t> </a:t>
            </a:r>
            <a:r>
              <a:rPr spc="-10" dirty="0"/>
              <a:t>usando</a:t>
            </a:r>
            <a:r>
              <a:rPr spc="-20" dirty="0"/>
              <a:t> </a:t>
            </a:r>
            <a:r>
              <a:rPr dirty="0"/>
              <a:t>o</a:t>
            </a:r>
            <a:r>
              <a:rPr spc="-20" dirty="0"/>
              <a:t> </a:t>
            </a:r>
            <a:r>
              <a:rPr spc="-5" dirty="0"/>
              <a:t>ts-node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23" y="6151943"/>
            <a:ext cx="7759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Importante </a:t>
            </a:r>
            <a:r>
              <a:rPr sz="1800" spc="-10" dirty="0">
                <a:latin typeface="Arial MT"/>
                <a:cs typeface="Arial MT"/>
              </a:rPr>
              <a:t>lembrar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dirty="0">
                <a:latin typeface="Arial MT"/>
                <a:cs typeface="Arial MT"/>
              </a:rPr>
              <a:t> só</a:t>
            </a:r>
            <a:r>
              <a:rPr sz="1800" spc="-5" dirty="0">
                <a:latin typeface="Arial MT"/>
                <a:cs typeface="Arial MT"/>
              </a:rPr>
              <a:t> irá fazer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transpile caso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seja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digitado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 </a:t>
            </a:r>
            <a:r>
              <a:rPr sz="1800" dirty="0">
                <a:latin typeface="Arial MT"/>
                <a:cs typeface="Arial MT"/>
              </a:rPr>
              <a:t>cmd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tsc</a:t>
            </a:r>
            <a:endParaRPr sz="1800">
              <a:latin typeface="Arial MT"/>
              <a:cs typeface="Arial MT"/>
            </a:endParaRPr>
          </a:p>
          <a:p>
            <a:pPr marL="4445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-w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5000" y="2514600"/>
            <a:ext cx="5181600" cy="1231106"/>
          </a:xfrm>
        </p:spPr>
        <p:txBody>
          <a:bodyPr/>
          <a:lstStyle/>
          <a:p>
            <a:pPr algn="ctr"/>
            <a:r>
              <a:rPr lang="pt-BR" sz="4000" b="1" dirty="0"/>
              <a:t>Criando um projeto em </a:t>
            </a:r>
            <a:r>
              <a:rPr lang="pt-BR" sz="4000" b="1" dirty="0" err="1"/>
              <a:t>TypeScript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3073205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0002" y="762126"/>
            <a:ext cx="7630795" cy="5977890"/>
            <a:chOff x="1440002" y="762126"/>
            <a:chExt cx="7630795" cy="5977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002" y="762126"/>
              <a:ext cx="6839635" cy="58971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19640" y="1259636"/>
              <a:ext cx="4859655" cy="3780154"/>
            </a:xfrm>
            <a:custGeom>
              <a:avLst/>
              <a:gdLst/>
              <a:ahLst/>
              <a:cxnLst/>
              <a:rect l="l" t="t" r="r" b="b"/>
              <a:pathLst>
                <a:path w="4859655" h="3780154">
                  <a:moveTo>
                    <a:pt x="4859642" y="0"/>
                  </a:moveTo>
                  <a:lnTo>
                    <a:pt x="0" y="0"/>
                  </a:lnTo>
                  <a:lnTo>
                    <a:pt x="0" y="3779647"/>
                  </a:lnTo>
                  <a:lnTo>
                    <a:pt x="2430005" y="3779647"/>
                  </a:lnTo>
                  <a:lnTo>
                    <a:pt x="4859642" y="3779647"/>
                  </a:lnTo>
                  <a:lnTo>
                    <a:pt x="4859642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19640" y="1259636"/>
              <a:ext cx="4859655" cy="3780154"/>
            </a:xfrm>
            <a:custGeom>
              <a:avLst/>
              <a:gdLst/>
              <a:ahLst/>
              <a:cxnLst/>
              <a:rect l="l" t="t" r="r" b="b"/>
              <a:pathLst>
                <a:path w="4859655" h="3780154">
                  <a:moveTo>
                    <a:pt x="2430005" y="3779647"/>
                  </a:moveTo>
                  <a:lnTo>
                    <a:pt x="0" y="3779647"/>
                  </a:lnTo>
                  <a:lnTo>
                    <a:pt x="0" y="0"/>
                  </a:lnTo>
                  <a:lnTo>
                    <a:pt x="4859642" y="0"/>
                  </a:lnTo>
                  <a:lnTo>
                    <a:pt x="4859642" y="3779647"/>
                  </a:lnTo>
                  <a:lnTo>
                    <a:pt x="2430005" y="3779647"/>
                  </a:lnTo>
                  <a:close/>
                </a:path>
              </a:pathLst>
            </a:custGeom>
            <a:ln w="3175">
              <a:solidFill>
                <a:srgbClr val="1B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16214" y="211937"/>
            <a:ext cx="5057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Criando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spc="-5" dirty="0">
                <a:latin typeface="Arial MT"/>
                <a:cs typeface="Arial MT"/>
              </a:rPr>
              <a:t> 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configuração 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typescript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89062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48000" y="2895600"/>
            <a:ext cx="2516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Fazer o comando </a:t>
            </a:r>
            <a:r>
              <a:rPr lang="pt-BR" dirty="0" err="1"/>
              <a:t>tsc</a:t>
            </a:r>
            <a:r>
              <a:rPr lang="pt-BR" dirty="0"/>
              <a:t> –w</a:t>
            </a:r>
          </a:p>
          <a:p>
            <a:r>
              <a:rPr lang="pt-BR" dirty="0"/>
              <a:t>E explicar para que serve</a:t>
            </a:r>
          </a:p>
        </p:txBody>
      </p:sp>
    </p:spTree>
    <p:extLst>
      <p:ext uri="{BB962C8B-B14F-4D97-AF65-F5344CB8AC3E}">
        <p14:creationId xmlns:p14="http://schemas.microsoft.com/office/powerpoint/2010/main" val="588008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0483" y="162001"/>
            <a:ext cx="8200390" cy="6577965"/>
            <a:chOff x="870483" y="162001"/>
            <a:chExt cx="8200390" cy="65779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483" y="162001"/>
              <a:ext cx="7589164" cy="649728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59645" y="719645"/>
              <a:ext cx="5400040" cy="4140200"/>
            </a:xfrm>
            <a:custGeom>
              <a:avLst/>
              <a:gdLst/>
              <a:ahLst/>
              <a:cxnLst/>
              <a:rect l="l" t="t" r="r" b="b"/>
              <a:pathLst>
                <a:path w="5400040" h="4140200">
                  <a:moveTo>
                    <a:pt x="5399633" y="0"/>
                  </a:moveTo>
                  <a:lnTo>
                    <a:pt x="0" y="0"/>
                  </a:lnTo>
                  <a:lnTo>
                    <a:pt x="0" y="4139628"/>
                  </a:lnTo>
                  <a:lnTo>
                    <a:pt x="2699994" y="4139628"/>
                  </a:lnTo>
                  <a:lnTo>
                    <a:pt x="5399633" y="4139628"/>
                  </a:lnTo>
                  <a:lnTo>
                    <a:pt x="5399633" y="0"/>
                  </a:lnTo>
                  <a:close/>
                </a:path>
              </a:pathLst>
            </a:custGeom>
            <a:solidFill>
              <a:srgbClr val="1010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59645" y="719645"/>
              <a:ext cx="5400040" cy="4140200"/>
            </a:xfrm>
            <a:custGeom>
              <a:avLst/>
              <a:gdLst/>
              <a:ahLst/>
              <a:cxnLst/>
              <a:rect l="l" t="t" r="r" b="b"/>
              <a:pathLst>
                <a:path w="5400040" h="4140200">
                  <a:moveTo>
                    <a:pt x="2699994" y="4139628"/>
                  </a:moveTo>
                  <a:lnTo>
                    <a:pt x="0" y="4139628"/>
                  </a:lnTo>
                  <a:lnTo>
                    <a:pt x="0" y="0"/>
                  </a:lnTo>
                  <a:lnTo>
                    <a:pt x="5399633" y="0"/>
                  </a:lnTo>
                  <a:lnTo>
                    <a:pt x="5399633" y="4139628"/>
                  </a:lnTo>
                  <a:lnTo>
                    <a:pt x="2699994" y="4139628"/>
                  </a:lnTo>
                  <a:close/>
                </a:path>
              </a:pathLst>
            </a:custGeom>
            <a:ln w="3175">
              <a:solidFill>
                <a:srgbClr val="1B1B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291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1230477"/>
            <a:ext cx="8783281" cy="36842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16214" y="5264175"/>
            <a:ext cx="494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Agora</a:t>
            </a:r>
            <a:r>
              <a:rPr sz="1800" spc="-10" dirty="0">
                <a:latin typeface="Arial MT"/>
                <a:cs typeface="Arial MT"/>
              </a:rPr>
              <a:t> os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gerados</a:t>
            </a:r>
            <a:r>
              <a:rPr sz="1800" spc="-5" dirty="0">
                <a:latin typeface="Arial MT"/>
                <a:cs typeface="Arial MT"/>
              </a:rPr>
              <a:t> irão </a:t>
            </a:r>
            <a:r>
              <a:rPr sz="1800" spc="-10" dirty="0">
                <a:latin typeface="Arial MT"/>
                <a:cs typeface="Arial MT"/>
              </a:rPr>
              <a:t>para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pasta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6666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2360" y="6214681"/>
            <a:ext cx="897839" cy="52487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19645" y="2339644"/>
            <a:ext cx="1979295" cy="3059430"/>
          </a:xfrm>
          <a:custGeom>
            <a:avLst/>
            <a:gdLst/>
            <a:ahLst/>
            <a:cxnLst/>
            <a:rect l="l" t="t" r="r" b="b"/>
            <a:pathLst>
              <a:path w="1979295" h="3059429">
                <a:moveTo>
                  <a:pt x="1978914" y="0"/>
                </a:moveTo>
                <a:lnTo>
                  <a:pt x="0" y="0"/>
                </a:lnTo>
                <a:lnTo>
                  <a:pt x="0" y="3058909"/>
                </a:lnTo>
                <a:lnTo>
                  <a:pt x="989634" y="3058909"/>
                </a:lnTo>
                <a:lnTo>
                  <a:pt x="1978914" y="3058909"/>
                </a:lnTo>
                <a:lnTo>
                  <a:pt x="1978914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9645" y="2339644"/>
            <a:ext cx="1979295" cy="305943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1800" spc="-5" dirty="0">
                <a:latin typeface="Arial MT"/>
                <a:cs typeface="Arial MT"/>
              </a:rPr>
              <a:t>ES7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6983" y="430466"/>
            <a:ext cx="7164070" cy="1530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JavaScript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-15" dirty="0">
                <a:latin typeface="Calibri"/>
                <a:cs typeface="Calibri"/>
              </a:rPr>
              <a:t> ECMAScript</a:t>
            </a:r>
            <a:endParaRPr sz="2800">
              <a:latin typeface="Calibri"/>
              <a:cs typeface="Calibri"/>
            </a:endParaRPr>
          </a:p>
          <a:p>
            <a:pPr marL="53340" marR="5080">
              <a:lnSpc>
                <a:spcPct val="100000"/>
              </a:lnSpc>
              <a:spcBef>
                <a:spcPts val="2010"/>
              </a:spcBef>
            </a:pPr>
            <a:r>
              <a:rPr sz="1800" spc="-10" dirty="0">
                <a:latin typeface="Arial MT"/>
                <a:cs typeface="Arial MT"/>
              </a:rPr>
              <a:t>ECMAScript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é</a:t>
            </a:r>
            <a:r>
              <a:rPr sz="1800" spc="-5" dirty="0">
                <a:latin typeface="Arial MT"/>
                <a:cs typeface="Arial MT"/>
              </a:rPr>
              <a:t> uma especificação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</a:t>
            </a:r>
            <a:r>
              <a:rPr sz="1800" spc="-10" dirty="0">
                <a:latin typeface="Arial MT"/>
                <a:cs typeface="Arial MT"/>
              </a:rPr>
              <a:t>linguagem,</a:t>
            </a:r>
            <a:r>
              <a:rPr sz="1800" spc="-5" dirty="0">
                <a:latin typeface="Arial MT"/>
                <a:cs typeface="Arial MT"/>
              </a:rPr>
              <a:t> ou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seja,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ela</a:t>
            </a:r>
            <a:r>
              <a:rPr sz="1800" spc="-5" dirty="0">
                <a:latin typeface="Arial MT"/>
                <a:cs typeface="Arial MT"/>
              </a:rPr>
              <a:t> define </a:t>
            </a:r>
            <a:r>
              <a:rPr sz="1800" spc="-10" dirty="0">
                <a:latin typeface="Arial MT"/>
                <a:cs typeface="Arial MT"/>
              </a:rPr>
              <a:t>os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padrões </a:t>
            </a:r>
            <a:r>
              <a:rPr sz="1800" spc="-10" dirty="0">
                <a:latin typeface="Arial MT"/>
                <a:cs typeface="Arial MT"/>
              </a:rPr>
              <a:t>para</a:t>
            </a:r>
            <a:r>
              <a:rPr sz="1800" spc="-5" dirty="0">
                <a:latin typeface="Arial MT"/>
                <a:cs typeface="Arial MT"/>
              </a:rPr>
              <a:t> uma </a:t>
            </a:r>
            <a:r>
              <a:rPr sz="1800" spc="-10" dirty="0">
                <a:latin typeface="Arial MT"/>
                <a:cs typeface="Arial MT"/>
              </a:rPr>
              <a:t>linguagem</a:t>
            </a:r>
            <a:r>
              <a:rPr sz="1800" spc="-5" dirty="0">
                <a:latin typeface="Arial MT"/>
                <a:cs typeface="Arial MT"/>
              </a:rPr>
              <a:t> 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programação,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JavaScript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é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implementação</a:t>
            </a:r>
            <a:r>
              <a:rPr sz="1800" spc="-10" dirty="0">
                <a:latin typeface="Arial MT"/>
                <a:cs typeface="Arial MT"/>
              </a:rPr>
              <a:t> desses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padrões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9642" y="2807639"/>
            <a:ext cx="1619250" cy="2411095"/>
          </a:xfrm>
          <a:custGeom>
            <a:avLst/>
            <a:gdLst/>
            <a:ahLst/>
            <a:cxnLst/>
            <a:rect l="l" t="t" r="r" b="b"/>
            <a:pathLst>
              <a:path w="1619250" h="2411095">
                <a:moveTo>
                  <a:pt x="1618919" y="0"/>
                </a:moveTo>
                <a:lnTo>
                  <a:pt x="0" y="0"/>
                </a:lnTo>
                <a:lnTo>
                  <a:pt x="0" y="2410917"/>
                </a:lnTo>
                <a:lnTo>
                  <a:pt x="809637" y="2410917"/>
                </a:lnTo>
                <a:lnTo>
                  <a:pt x="1618919" y="2410917"/>
                </a:lnTo>
                <a:lnTo>
                  <a:pt x="1618919" y="0"/>
                </a:lnTo>
                <a:close/>
              </a:path>
            </a:pathLst>
          </a:custGeom>
          <a:solidFill>
            <a:srgbClr val="8C1C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9642" y="2807639"/>
            <a:ext cx="1619250" cy="2411095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latin typeface="Arial MT"/>
                <a:cs typeface="Arial MT"/>
              </a:rPr>
              <a:t>ES6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9639" y="3239642"/>
            <a:ext cx="1259205" cy="1619250"/>
          </a:xfrm>
          <a:custGeom>
            <a:avLst/>
            <a:gdLst/>
            <a:ahLst/>
            <a:cxnLst/>
            <a:rect l="l" t="t" r="r" b="b"/>
            <a:pathLst>
              <a:path w="1259205" h="1619250">
                <a:moveTo>
                  <a:pt x="1258925" y="0"/>
                </a:moveTo>
                <a:lnTo>
                  <a:pt x="0" y="0"/>
                </a:lnTo>
                <a:lnTo>
                  <a:pt x="0" y="1618919"/>
                </a:lnTo>
                <a:lnTo>
                  <a:pt x="629640" y="1618919"/>
                </a:lnTo>
                <a:lnTo>
                  <a:pt x="1258925" y="1618919"/>
                </a:lnTo>
                <a:lnTo>
                  <a:pt x="1258925" y="0"/>
                </a:lnTo>
                <a:close/>
              </a:path>
            </a:pathLst>
          </a:custGeom>
          <a:solidFill>
            <a:srgbClr val="FF96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79639" y="3239642"/>
            <a:ext cx="1259205" cy="161925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413384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latin typeface="Arial MT"/>
                <a:cs typeface="Arial MT"/>
              </a:rPr>
              <a:t>ES5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56585" y="2191931"/>
            <a:ext cx="874394" cy="307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0" dirty="0">
                <a:latin typeface="Arial MT"/>
                <a:cs typeface="Arial MT"/>
              </a:rPr>
              <a:t>}</a:t>
            </a:r>
            <a:endParaRPr sz="20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8902" y="3273018"/>
            <a:ext cx="47694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" dirty="0">
                <a:latin typeface="Arial MT"/>
                <a:cs typeface="Arial MT"/>
              </a:rPr>
              <a:t>JavaScript</a:t>
            </a:r>
            <a:endParaRPr sz="8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842" y="1259636"/>
            <a:ext cx="8722436" cy="41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00" y="228600"/>
            <a:ext cx="366395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Colocando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0" dirty="0" err="1">
                <a:latin typeface="Arial MT"/>
                <a:cs typeface="Arial MT"/>
              </a:rPr>
              <a:t>arquivo</a:t>
            </a:r>
            <a:r>
              <a:rPr lang="pt-BR" sz="1800" spc="-10" dirty="0">
                <a:latin typeface="Arial MT"/>
                <a:cs typeface="Arial MT"/>
              </a:rPr>
              <a:t>.</a:t>
            </a:r>
            <a:r>
              <a:rPr sz="1800" spc="-5" dirty="0" err="1">
                <a:latin typeface="Arial MT"/>
                <a:cs typeface="Arial MT"/>
              </a:rPr>
              <a:t>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pasta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 err="1">
                <a:latin typeface="Arial MT"/>
                <a:cs typeface="Arial MT"/>
              </a:rPr>
              <a:t>src</a:t>
            </a:r>
            <a:endParaRPr lang="pt-BR"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dirty="0">
                <a:latin typeface="Arial MT"/>
                <a:cs typeface="Arial MT"/>
              </a:rPr>
              <a:t>E escrever essa primeira função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004" y="1079639"/>
            <a:ext cx="8099640" cy="32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29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">
            <a:extLst>
              <a:ext uri="{FF2B5EF4-FFF2-40B4-BE49-F238E27FC236}">
                <a16:creationId xmlns:a16="http://schemas.microsoft.com/office/drawing/2014/main" id="{F2530AAF-492B-D3B1-C89A-2E17BBE875E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2590800"/>
            <a:ext cx="4694275" cy="29839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A436CD9-AD32-B066-B132-B04BBE166E4A}"/>
              </a:ext>
            </a:extLst>
          </p:cNvPr>
          <p:cNvSpPr txBox="1"/>
          <p:nvPr/>
        </p:nvSpPr>
        <p:spPr>
          <a:xfrm>
            <a:off x="1676400" y="762000"/>
            <a:ext cx="561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Praticar um pouco mais de função e colocar essas funções</a:t>
            </a:r>
          </a:p>
          <a:p>
            <a:r>
              <a:rPr lang="pt-BR" dirty="0"/>
              <a:t>No </a:t>
            </a:r>
            <a:r>
              <a:rPr lang="pt-BR" dirty="0" err="1"/>
              <a:t>arquivo.ts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3806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3095" y="3115310"/>
            <a:ext cx="8510905" cy="3742690"/>
            <a:chOff x="559434" y="3059645"/>
            <a:chExt cx="8510905" cy="37426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434" y="3059645"/>
              <a:ext cx="5379834" cy="18561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0004" y="4679632"/>
              <a:ext cx="3694315" cy="212256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541" y="672826"/>
            <a:ext cx="5599074" cy="22464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0A2554-C162-62AE-9B3F-572C6055C377}"/>
              </a:ext>
            </a:extLst>
          </p:cNvPr>
          <p:cNvSpPr txBox="1"/>
          <p:nvPr/>
        </p:nvSpPr>
        <p:spPr>
          <a:xfrm>
            <a:off x="914400" y="33893"/>
            <a:ext cx="807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Praticar um pouco mais de função e colocar essas funções no </a:t>
            </a:r>
            <a:r>
              <a:rPr lang="pt-BR" dirty="0" err="1"/>
              <a:t>arquivo.ts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5833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7296" y="330377"/>
            <a:ext cx="7251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Passo</a:t>
            </a:r>
            <a:r>
              <a:rPr spc="-1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10" dirty="0"/>
              <a:t>passo</a:t>
            </a:r>
            <a:r>
              <a:rPr spc="-5" dirty="0"/>
              <a:t> </a:t>
            </a:r>
            <a:r>
              <a:rPr spc="-10" dirty="0"/>
              <a:t>para </a:t>
            </a:r>
            <a:r>
              <a:rPr spc="-5" dirty="0"/>
              <a:t>configuração </a:t>
            </a:r>
            <a:r>
              <a:rPr dirty="0"/>
              <a:t>e</a:t>
            </a:r>
            <a:r>
              <a:rPr spc="-5" dirty="0"/>
              <a:t> execução do</a:t>
            </a:r>
            <a:r>
              <a:rPr spc="-10" dirty="0"/>
              <a:t> </a:t>
            </a:r>
            <a:r>
              <a:rPr spc="-5" dirty="0"/>
              <a:t>typescript em um html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7657" y="1094663"/>
            <a:ext cx="8406765" cy="496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 indent="-26670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No terminal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precisamos </a:t>
            </a:r>
            <a:r>
              <a:rPr sz="1800" spc="-10" dirty="0">
                <a:latin typeface="Arial MT"/>
                <a:cs typeface="Arial MT"/>
              </a:rPr>
              <a:t>digitar</a:t>
            </a:r>
            <a:r>
              <a:rPr sz="1800" dirty="0">
                <a:latin typeface="Arial MT"/>
                <a:cs typeface="Arial MT"/>
              </a:rPr>
              <a:t> tsc </a:t>
            </a:r>
            <a:r>
              <a:rPr sz="1800" spc="-10" dirty="0">
                <a:latin typeface="Arial MT"/>
                <a:cs typeface="Arial MT"/>
              </a:rPr>
              <a:t>–init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pasta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 nosso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projeto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buAutoNum type="arabicParenR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Em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seguida, </a:t>
            </a:r>
            <a:r>
              <a:rPr sz="1800" dirty="0">
                <a:latin typeface="Arial MT"/>
                <a:cs typeface="Arial MT"/>
              </a:rPr>
              <a:t>tsc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-w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isso,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iremos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informar ao type script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para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qualquer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mudança</a:t>
            </a:r>
            <a:r>
              <a:rPr sz="1800" spc="-5" dirty="0">
                <a:latin typeface="Arial MT"/>
                <a:cs typeface="Arial MT"/>
              </a:rPr>
              <a:t> em um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.ts </a:t>
            </a:r>
            <a:r>
              <a:rPr sz="1800" spc="-10" dirty="0">
                <a:latin typeface="Arial MT"/>
                <a:cs typeface="Arial MT"/>
              </a:rPr>
              <a:t>ele</a:t>
            </a:r>
            <a:r>
              <a:rPr sz="1800" spc="-5" dirty="0">
                <a:latin typeface="Arial MT"/>
                <a:cs typeface="Arial MT"/>
              </a:rPr>
              <a:t> saiba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 faça</a:t>
            </a:r>
            <a:r>
              <a:rPr sz="1800" dirty="0">
                <a:latin typeface="Arial MT"/>
                <a:cs typeface="Arial MT"/>
              </a:rPr>
              <a:t> o</a:t>
            </a:r>
            <a:r>
              <a:rPr sz="1800" spc="-5" dirty="0">
                <a:latin typeface="Arial MT"/>
                <a:cs typeface="Arial MT"/>
              </a:rPr>
              <a:t> transpile para um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spc="-5" dirty="0">
                <a:latin typeface="Arial MT"/>
                <a:cs typeface="Arial MT"/>
              </a:rPr>
              <a:t> .js</a:t>
            </a:r>
            <a:endParaRPr sz="1800">
              <a:latin typeface="Arial MT"/>
              <a:cs typeface="Arial MT"/>
            </a:endParaRPr>
          </a:p>
          <a:p>
            <a:pPr marL="12700" marR="3808095">
              <a:lnSpc>
                <a:spcPct val="100000"/>
              </a:lnSpc>
              <a:buAutoNum type="arabicParenR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Dentro </a:t>
            </a:r>
            <a:r>
              <a:rPr sz="1800" spc="-10" dirty="0">
                <a:latin typeface="Arial MT"/>
                <a:cs typeface="Arial MT"/>
              </a:rPr>
              <a:t>da </a:t>
            </a:r>
            <a:r>
              <a:rPr sz="1800" spc="-5" dirty="0">
                <a:latin typeface="Arial MT"/>
                <a:cs typeface="Arial MT"/>
              </a:rPr>
              <a:t>pasta do projeto crie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pasta </a:t>
            </a:r>
            <a:r>
              <a:rPr sz="1800" dirty="0">
                <a:latin typeface="Arial MT"/>
                <a:cs typeface="Arial MT"/>
              </a:rPr>
              <a:t>src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4)Crie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app.ts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dentro</a:t>
            </a:r>
            <a:r>
              <a:rPr sz="1800" spc="-5" dirty="0">
                <a:latin typeface="Arial MT"/>
                <a:cs typeface="Arial MT"/>
              </a:rPr>
              <a:t> da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src</a:t>
            </a:r>
            <a:endParaRPr sz="1800">
              <a:latin typeface="Arial MT"/>
              <a:cs typeface="Arial MT"/>
            </a:endParaRPr>
          </a:p>
          <a:p>
            <a:pPr marL="12700" marR="464820">
              <a:lnSpc>
                <a:spcPct val="100000"/>
              </a:lnSpc>
              <a:buAutoNum type="arabicParenR" startAt="5"/>
              <a:tabLst>
                <a:tab pos="265430" algn="l"/>
              </a:tabLst>
            </a:pPr>
            <a:r>
              <a:rPr sz="1800" spc="-5" dirty="0">
                <a:latin typeface="Arial MT"/>
                <a:cs typeface="Arial MT"/>
              </a:rPr>
              <a:t>Altere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tsconfig.json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colocar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gerado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pasta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</a:t>
            </a:r>
            <a:r>
              <a:rPr sz="1800" dirty="0">
                <a:latin typeface="Arial MT"/>
                <a:cs typeface="Arial MT"/>
              </a:rPr>
              <a:t> 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faça</a:t>
            </a:r>
            <a:r>
              <a:rPr sz="1800" dirty="0">
                <a:latin typeface="Arial MT"/>
                <a:cs typeface="Arial MT"/>
              </a:rPr>
              <a:t> 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include da</a:t>
            </a:r>
            <a:r>
              <a:rPr sz="1800" spc="-5" dirty="0">
                <a:latin typeface="Arial MT"/>
                <a:cs typeface="Arial MT"/>
              </a:rPr>
              <a:t> pasta </a:t>
            </a:r>
            <a:r>
              <a:rPr sz="1800" dirty="0">
                <a:latin typeface="Arial MT"/>
                <a:cs typeface="Arial MT"/>
              </a:rPr>
              <a:t>src</a:t>
            </a:r>
            <a:endParaRPr sz="1800">
              <a:latin typeface="Arial MT"/>
              <a:cs typeface="Arial MT"/>
            </a:endParaRPr>
          </a:p>
          <a:p>
            <a:pPr marL="264795" indent="-252729">
              <a:lnSpc>
                <a:spcPct val="100000"/>
              </a:lnSpc>
              <a:buAutoNum type="arabicParenR" startAt="5"/>
              <a:tabLst>
                <a:tab pos="265430" algn="l"/>
              </a:tabLst>
            </a:pPr>
            <a:r>
              <a:rPr sz="1800" spc="-5" dirty="0">
                <a:latin typeface="Arial MT"/>
                <a:cs typeface="Arial MT"/>
              </a:rPr>
              <a:t>Abra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app.ts</a:t>
            </a:r>
            <a:endParaRPr sz="1800">
              <a:latin typeface="Arial MT"/>
              <a:cs typeface="Arial MT"/>
            </a:endParaRPr>
          </a:p>
          <a:p>
            <a:pPr marL="12700" marR="158750">
              <a:lnSpc>
                <a:spcPct val="100000"/>
              </a:lnSpc>
              <a:buAutoNum type="arabicParenR" startAt="5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Digite nesse </a:t>
            </a:r>
            <a:r>
              <a:rPr sz="1800" spc="-10" dirty="0">
                <a:latin typeface="Arial MT"/>
                <a:cs typeface="Arial MT"/>
              </a:rPr>
              <a:t>arquivo </a:t>
            </a:r>
            <a:r>
              <a:rPr sz="1800" dirty="0">
                <a:latin typeface="Arial MT"/>
                <a:cs typeface="Arial MT"/>
              </a:rPr>
              <a:t>– </a:t>
            </a:r>
            <a:r>
              <a:rPr sz="1800" spc="-5" dirty="0">
                <a:latin typeface="Arial MT"/>
                <a:cs typeface="Arial MT"/>
              </a:rPr>
              <a:t>console.log(“teste </a:t>
            </a:r>
            <a:r>
              <a:rPr sz="1800" spc="-10" dirty="0">
                <a:latin typeface="Arial MT"/>
                <a:cs typeface="Arial MT"/>
              </a:rPr>
              <a:t>do </a:t>
            </a:r>
            <a:r>
              <a:rPr sz="1800" spc="-5" dirty="0">
                <a:latin typeface="Arial MT"/>
                <a:cs typeface="Arial MT"/>
              </a:rPr>
              <a:t>app no html”). </a:t>
            </a:r>
            <a:r>
              <a:rPr sz="1800" dirty="0">
                <a:latin typeface="Arial MT"/>
                <a:cs typeface="Arial MT"/>
              </a:rPr>
              <a:t>Em </a:t>
            </a:r>
            <a:r>
              <a:rPr sz="1800" spc="-10" dirty="0">
                <a:latin typeface="Arial MT"/>
                <a:cs typeface="Arial MT"/>
              </a:rPr>
              <a:t>seguida </a:t>
            </a:r>
            <a:r>
              <a:rPr sz="1800" spc="-5" dirty="0">
                <a:latin typeface="Arial MT"/>
                <a:cs typeface="Arial MT"/>
              </a:rPr>
              <a:t>salve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arquivo.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Veja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foi</a:t>
            </a:r>
            <a:r>
              <a:rPr sz="1800" spc="-5" dirty="0">
                <a:latin typeface="Arial MT"/>
                <a:cs typeface="Arial MT"/>
              </a:rPr>
              <a:t> criado na pasta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</a:t>
            </a:r>
            <a:endParaRPr sz="1800">
              <a:latin typeface="Arial MT"/>
              <a:cs typeface="Arial MT"/>
            </a:endParaRPr>
          </a:p>
          <a:p>
            <a:pPr marL="278765" indent="-266700">
              <a:lnSpc>
                <a:spcPct val="100000"/>
              </a:lnSpc>
              <a:buAutoNum type="arabicParenR" startAt="5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crie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um novo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arquivo </a:t>
            </a:r>
            <a:r>
              <a:rPr sz="1800" spc="-5" dirty="0">
                <a:latin typeface="Arial MT"/>
                <a:cs typeface="Arial MT"/>
              </a:rPr>
              <a:t>chamado </a:t>
            </a:r>
            <a:r>
              <a:rPr sz="1800" spc="-10" dirty="0">
                <a:latin typeface="Arial MT"/>
                <a:cs typeface="Arial MT"/>
              </a:rPr>
              <a:t>index.html</a:t>
            </a:r>
            <a:endParaRPr sz="1800">
              <a:latin typeface="Arial MT"/>
              <a:cs typeface="Arial MT"/>
            </a:endParaRPr>
          </a:p>
          <a:p>
            <a:pPr marL="12700" marR="1328420">
              <a:lnSpc>
                <a:spcPct val="100000"/>
              </a:lnSpc>
              <a:buAutoNum type="arabicParenR" startAt="5"/>
              <a:tabLst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dentro </a:t>
            </a:r>
            <a:r>
              <a:rPr sz="1800" spc="-10" dirty="0">
                <a:latin typeface="Arial MT"/>
                <a:cs typeface="Arial MT"/>
              </a:rPr>
              <a:t>dele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digite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html.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Perceba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vai </a:t>
            </a:r>
            <a:r>
              <a:rPr sz="1800" spc="-10" dirty="0">
                <a:latin typeface="Arial MT"/>
                <a:cs typeface="Arial MT"/>
              </a:rPr>
              <a:t>apresentar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opção</a:t>
            </a:r>
            <a:r>
              <a:rPr sz="1800" spc="-5" dirty="0">
                <a:latin typeface="Arial MT"/>
                <a:cs typeface="Arial MT"/>
              </a:rPr>
              <a:t> html:5.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Selecione </a:t>
            </a:r>
            <a:r>
              <a:rPr sz="1800" spc="-5" dirty="0">
                <a:latin typeface="Arial MT"/>
                <a:cs typeface="Arial MT"/>
              </a:rPr>
              <a:t>essa </a:t>
            </a:r>
            <a:r>
              <a:rPr sz="1800" spc="-10" dirty="0">
                <a:latin typeface="Arial MT"/>
                <a:cs typeface="Arial MT"/>
              </a:rPr>
              <a:t>opção.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Isso irá formatar um template de html.</a:t>
            </a:r>
            <a:endParaRPr sz="1800">
              <a:latin typeface="Arial MT"/>
              <a:cs typeface="Arial MT"/>
            </a:endParaRPr>
          </a:p>
          <a:p>
            <a:pPr marL="404495" indent="-392430">
              <a:lnSpc>
                <a:spcPct val="100000"/>
              </a:lnSpc>
              <a:buAutoNum type="arabicParenR" startAt="5"/>
              <a:tabLst>
                <a:tab pos="405130" algn="l"/>
              </a:tabLst>
            </a:pPr>
            <a:r>
              <a:rPr sz="1800" spc="-5" dirty="0">
                <a:latin typeface="Arial MT"/>
                <a:cs typeface="Arial MT"/>
              </a:rPr>
              <a:t>Na</a:t>
            </a:r>
            <a:r>
              <a:rPr sz="1800" spc="-10" dirty="0">
                <a:latin typeface="Arial MT"/>
                <a:cs typeface="Arial MT"/>
              </a:rPr>
              <a:t> linha antes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&lt;/body&gt;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digite</a:t>
            </a:r>
            <a:endParaRPr sz="1800">
              <a:latin typeface="Arial MT"/>
              <a:cs typeface="Arial MT"/>
            </a:endParaRPr>
          </a:p>
          <a:p>
            <a:pPr marL="7556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&lt;script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src="dist/app.js"&gt;&lt;/script&gt;</a:t>
            </a:r>
            <a:endParaRPr sz="1800">
              <a:latin typeface="Arial MT"/>
              <a:cs typeface="Arial MT"/>
            </a:endParaRPr>
          </a:p>
          <a:p>
            <a:pPr marL="374650" indent="-362585">
              <a:lnSpc>
                <a:spcPct val="100000"/>
              </a:lnSpc>
              <a:buAutoNum type="arabicParenR" startAt="11"/>
              <a:tabLst>
                <a:tab pos="375285" algn="l"/>
              </a:tabLst>
            </a:pPr>
            <a:r>
              <a:rPr sz="1800" spc="-5" dirty="0">
                <a:latin typeface="Arial MT"/>
                <a:cs typeface="Arial MT"/>
              </a:rPr>
              <a:t>Abra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brownser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10" dirty="0">
                <a:latin typeface="Arial MT"/>
                <a:cs typeface="Arial MT"/>
              </a:rPr>
              <a:t> arquivo </a:t>
            </a:r>
            <a:r>
              <a:rPr sz="1800" spc="-5" dirty="0">
                <a:latin typeface="Arial MT"/>
                <a:cs typeface="Arial MT"/>
              </a:rPr>
              <a:t>index.html</a:t>
            </a:r>
            <a:endParaRPr sz="1800">
              <a:latin typeface="Arial MT"/>
              <a:cs typeface="Arial MT"/>
            </a:endParaRPr>
          </a:p>
          <a:p>
            <a:pPr marL="12700" marR="347980">
              <a:lnSpc>
                <a:spcPct val="100000"/>
              </a:lnSpc>
              <a:buAutoNum type="arabicParenR" startAt="11"/>
              <a:tabLst>
                <a:tab pos="391160" algn="l"/>
              </a:tabLst>
            </a:pPr>
            <a:r>
              <a:rPr sz="1800" spc="-5" dirty="0">
                <a:latin typeface="Arial MT"/>
                <a:cs typeface="Arial MT"/>
              </a:rPr>
              <a:t>Abra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5" dirty="0">
                <a:latin typeface="Arial MT"/>
                <a:cs typeface="Arial MT"/>
              </a:rPr>
              <a:t>console do chrome </a:t>
            </a:r>
            <a:r>
              <a:rPr sz="1800" dirty="0">
                <a:latin typeface="Arial MT"/>
                <a:cs typeface="Arial MT"/>
              </a:rPr>
              <a:t>com </a:t>
            </a:r>
            <a:r>
              <a:rPr sz="1800" spc="-5" dirty="0">
                <a:latin typeface="Arial MT"/>
                <a:cs typeface="Arial MT"/>
              </a:rPr>
              <a:t>F12. </a:t>
            </a:r>
            <a:r>
              <a:rPr sz="1800" spc="-30" dirty="0">
                <a:latin typeface="Arial MT"/>
                <a:cs typeface="Arial MT"/>
              </a:rPr>
              <a:t>Veja </a:t>
            </a:r>
            <a:r>
              <a:rPr sz="1800" spc="-5" dirty="0">
                <a:latin typeface="Arial MT"/>
                <a:cs typeface="Arial MT"/>
              </a:rPr>
              <a:t>que no console está escrito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10" dirty="0">
                <a:latin typeface="Arial MT"/>
                <a:cs typeface="Arial MT"/>
              </a:rPr>
              <a:t>que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defimos.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74279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15" y="12"/>
            <a:ext cx="8963025" cy="6774180"/>
            <a:chOff x="36715" y="12"/>
            <a:chExt cx="8963025" cy="6774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15" y="12"/>
              <a:ext cx="5722924" cy="18370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5922" y="1079639"/>
              <a:ext cx="5913716" cy="25898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637" y="3669842"/>
              <a:ext cx="8028000" cy="3103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6844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DD75825-15FE-4A24-84EA-75F12A240275}"/>
              </a:ext>
            </a:extLst>
          </p:cNvPr>
          <p:cNvSpPr txBox="1"/>
          <p:nvPr/>
        </p:nvSpPr>
        <p:spPr>
          <a:xfrm>
            <a:off x="3436913" y="2667000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Fazer a aula 1 até aqui</a:t>
            </a:r>
          </a:p>
        </p:txBody>
      </p:sp>
    </p:spTree>
    <p:extLst>
      <p:ext uri="{BB962C8B-B14F-4D97-AF65-F5344CB8AC3E}">
        <p14:creationId xmlns:p14="http://schemas.microsoft.com/office/powerpoint/2010/main" val="341803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76400" y="2057400"/>
            <a:ext cx="5456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Variáveis do </a:t>
            </a:r>
            <a:r>
              <a:rPr lang="pt-BR" sz="4400" dirty="0" err="1"/>
              <a:t>TypeScript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506419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28600"/>
            <a:ext cx="6400800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latin typeface="Arial MT"/>
                <a:cs typeface="Arial MT"/>
              </a:rPr>
              <a:t>Variáveis</a:t>
            </a:r>
            <a:r>
              <a:rPr sz="2000" b="1" spc="-5" dirty="0">
                <a:latin typeface="Arial MT"/>
                <a:cs typeface="Arial MT"/>
              </a:rPr>
              <a:t> </a:t>
            </a:r>
            <a:r>
              <a:rPr sz="2000" b="1" spc="-10" dirty="0">
                <a:latin typeface="Arial MT"/>
                <a:cs typeface="Arial MT"/>
              </a:rPr>
              <a:t>em</a:t>
            </a:r>
            <a:r>
              <a:rPr sz="2000" b="1" spc="-45" dirty="0">
                <a:latin typeface="Arial MT"/>
                <a:cs typeface="Arial MT"/>
              </a:rPr>
              <a:t> </a:t>
            </a:r>
            <a:r>
              <a:rPr sz="2000" b="1" spc="-15" dirty="0">
                <a:latin typeface="Arial MT"/>
                <a:cs typeface="Arial MT"/>
              </a:rPr>
              <a:t>TypeScript</a:t>
            </a:r>
            <a:r>
              <a:rPr sz="2000" b="1" dirty="0">
                <a:latin typeface="Arial MT"/>
                <a:cs typeface="Arial MT"/>
              </a:rPr>
              <a:t> –</a:t>
            </a:r>
            <a:r>
              <a:rPr sz="2000" b="1" spc="-15" dirty="0">
                <a:latin typeface="Arial MT"/>
                <a:cs typeface="Arial MT"/>
              </a:rPr>
              <a:t> </a:t>
            </a:r>
            <a:r>
              <a:rPr sz="2000" b="1" spc="-10" dirty="0">
                <a:latin typeface="Arial MT"/>
                <a:cs typeface="Arial MT"/>
              </a:rPr>
              <a:t>tipos</a:t>
            </a:r>
            <a:r>
              <a:rPr sz="2000" b="1" spc="-5" dirty="0">
                <a:latin typeface="Arial MT"/>
                <a:cs typeface="Arial MT"/>
              </a:rPr>
              <a:t> </a:t>
            </a:r>
            <a:r>
              <a:rPr sz="2000" b="1" spc="-10" dirty="0">
                <a:latin typeface="Arial MT"/>
                <a:cs typeface="Arial MT"/>
              </a:rPr>
              <a:t>de dados</a:t>
            </a:r>
            <a:endParaRPr sz="2000" b="1" dirty="0">
              <a:latin typeface="Arial MT"/>
              <a:cs typeface="Arial MT"/>
            </a:endParaRPr>
          </a:p>
          <a:p>
            <a:pPr marL="12700" marR="5080">
              <a:lnSpc>
                <a:spcPct val="200000"/>
              </a:lnSpc>
            </a:pPr>
            <a:r>
              <a:rPr sz="1800" spc="-10" dirty="0">
                <a:latin typeface="Arial MT"/>
                <a:cs typeface="Arial MT"/>
              </a:rPr>
              <a:t>Podem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do</a:t>
            </a:r>
            <a:r>
              <a:rPr sz="1800" spc="-5" dirty="0">
                <a:latin typeface="Arial MT"/>
                <a:cs typeface="Arial MT"/>
              </a:rPr>
              <a:t> tipo string,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number,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any </a:t>
            </a:r>
            <a:br>
              <a:rPr lang="pt-BR" sz="1800" spc="-10" dirty="0">
                <a:latin typeface="Arial MT"/>
                <a:cs typeface="Arial MT"/>
              </a:rPr>
            </a:br>
            <a:r>
              <a:rPr lang="pt-BR" sz="1800" spc="-10" dirty="0">
                <a:latin typeface="Arial MT"/>
                <a:cs typeface="Arial MT"/>
              </a:rPr>
              <a:t>Exemplos:</a:t>
            </a:r>
          </a:p>
          <a:p>
            <a:pPr marL="298450" marR="508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spc="-484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 err="1">
                <a:latin typeface="Arial MT"/>
                <a:cs typeface="Arial MT"/>
              </a:rPr>
              <a:t>nome:string</a:t>
            </a:r>
            <a:endParaRPr lang="pt-BR" sz="1400" spc="-5" dirty="0">
              <a:latin typeface="Arial MT"/>
              <a:cs typeface="Arial MT"/>
            </a:endParaRPr>
          </a:p>
          <a:p>
            <a:pPr marL="298450" marR="508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idade: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number </a:t>
            </a:r>
            <a:r>
              <a:rPr sz="1400" spc="-484" dirty="0">
                <a:latin typeface="Arial MT"/>
                <a:cs typeface="Arial MT"/>
              </a:rPr>
              <a:t> </a:t>
            </a:r>
            <a:endParaRPr lang="pt-BR" sz="1400" spc="-484" dirty="0">
              <a:latin typeface="Arial MT"/>
              <a:cs typeface="Arial MT"/>
            </a:endParaRPr>
          </a:p>
          <a:p>
            <a:pPr marL="298450" marR="316103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0" dirty="0" err="1">
                <a:latin typeface="Arial MT"/>
                <a:cs typeface="Arial MT"/>
              </a:rPr>
              <a:t>flag:boolean</a:t>
            </a:r>
            <a:endParaRPr lang="pt-BR" sz="1400" spc="-10" dirty="0">
              <a:latin typeface="Arial MT"/>
              <a:cs typeface="Arial MT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400" spc="-5" dirty="0">
                <a:latin typeface="Arial MT"/>
                <a:cs typeface="Arial MT"/>
              </a:rPr>
              <a:t>let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quantidade: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any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6385" y="3352800"/>
            <a:ext cx="6418326" cy="30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64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895600" y="2514600"/>
            <a:ext cx="363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Tipo especial - </a:t>
            </a:r>
            <a:r>
              <a:rPr lang="pt-BR" sz="3200" b="1" dirty="0" err="1"/>
              <a:t>Tupla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18611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661" y="430466"/>
            <a:ext cx="14497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J</a:t>
            </a:r>
            <a:r>
              <a:rPr sz="2800" spc="-45" dirty="0">
                <a:latin typeface="Calibri"/>
                <a:cs typeface="Calibri"/>
              </a:rPr>
              <a:t>av</a:t>
            </a:r>
            <a:r>
              <a:rPr sz="2800" spc="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p</a:t>
            </a:r>
            <a:r>
              <a:rPr sz="2800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635" y="1619643"/>
            <a:ext cx="2879090" cy="2879090"/>
          </a:xfrm>
          <a:custGeom>
            <a:avLst/>
            <a:gdLst/>
            <a:ahLst/>
            <a:cxnLst/>
            <a:rect l="l" t="t" r="r" b="b"/>
            <a:pathLst>
              <a:path w="2879090" h="2879090">
                <a:moveTo>
                  <a:pt x="2878924" y="0"/>
                </a:moveTo>
                <a:lnTo>
                  <a:pt x="0" y="0"/>
                </a:lnTo>
                <a:lnTo>
                  <a:pt x="0" y="2878912"/>
                </a:lnTo>
                <a:lnTo>
                  <a:pt x="1439646" y="2878912"/>
                </a:lnTo>
                <a:lnTo>
                  <a:pt x="2878924" y="2878912"/>
                </a:lnTo>
                <a:lnTo>
                  <a:pt x="2878924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635" y="1619643"/>
            <a:ext cx="2879090" cy="287909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0287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HTML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CSS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JavaScript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99637" y="2699639"/>
            <a:ext cx="2339340" cy="719455"/>
            <a:chOff x="3599637" y="2699639"/>
            <a:chExt cx="2339340" cy="719455"/>
          </a:xfrm>
        </p:grpSpPr>
        <p:sp>
          <p:nvSpPr>
            <p:cNvPr id="6" name="object 6"/>
            <p:cNvSpPr/>
            <p:nvPr/>
          </p:nvSpPr>
          <p:spPr>
            <a:xfrm>
              <a:off x="3599637" y="2699639"/>
              <a:ext cx="2339340" cy="719455"/>
            </a:xfrm>
            <a:custGeom>
              <a:avLst/>
              <a:gdLst/>
              <a:ahLst/>
              <a:cxnLst/>
              <a:rect l="l" t="t" r="r" b="b"/>
              <a:pathLst>
                <a:path w="2339340" h="719454">
                  <a:moveTo>
                    <a:pt x="1753920" y="0"/>
                  </a:moveTo>
                  <a:lnTo>
                    <a:pt x="1753920" y="179641"/>
                  </a:lnTo>
                  <a:lnTo>
                    <a:pt x="0" y="179641"/>
                  </a:lnTo>
                  <a:lnTo>
                    <a:pt x="0" y="538924"/>
                  </a:lnTo>
                  <a:lnTo>
                    <a:pt x="1753920" y="538924"/>
                  </a:lnTo>
                  <a:lnTo>
                    <a:pt x="1753920" y="718921"/>
                  </a:lnTo>
                  <a:lnTo>
                    <a:pt x="2338920" y="359283"/>
                  </a:lnTo>
                  <a:lnTo>
                    <a:pt x="1753920" y="0"/>
                  </a:lnTo>
                  <a:close/>
                </a:path>
              </a:pathLst>
            </a:custGeom>
            <a:solidFill>
              <a:srgbClr val="5DB8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99637" y="2699639"/>
              <a:ext cx="2339340" cy="719455"/>
            </a:xfrm>
            <a:custGeom>
              <a:avLst/>
              <a:gdLst/>
              <a:ahLst/>
              <a:cxnLst/>
              <a:rect l="l" t="t" r="r" b="b"/>
              <a:pathLst>
                <a:path w="2339340" h="719454">
                  <a:moveTo>
                    <a:pt x="0" y="179641"/>
                  </a:moveTo>
                  <a:lnTo>
                    <a:pt x="1753920" y="179641"/>
                  </a:lnTo>
                  <a:lnTo>
                    <a:pt x="1753920" y="0"/>
                  </a:lnTo>
                  <a:lnTo>
                    <a:pt x="2338920" y="359283"/>
                  </a:lnTo>
                  <a:lnTo>
                    <a:pt x="1753920" y="718921"/>
                  </a:lnTo>
                  <a:lnTo>
                    <a:pt x="1753920" y="538924"/>
                  </a:lnTo>
                  <a:lnTo>
                    <a:pt x="0" y="538924"/>
                  </a:lnTo>
                  <a:lnTo>
                    <a:pt x="0" y="179641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50778" y="2909417"/>
            <a:ext cx="1039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Egine(V8)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9993" y="1874888"/>
            <a:ext cx="2878556" cy="262366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8465" y="381000"/>
            <a:ext cx="2538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Tipo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tuple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tipo</a:t>
            </a:r>
            <a:r>
              <a:rPr sz="1800" spc="-10" dirty="0">
                <a:latin typeface="Arial MT"/>
                <a:cs typeface="Arial MT"/>
              </a:rPr>
              <a:t> especial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914400"/>
            <a:ext cx="4887722" cy="19238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3276600"/>
            <a:ext cx="3380397" cy="34563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48200" y="4114800"/>
            <a:ext cx="3019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Formas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iterar </a:t>
            </a:r>
            <a:r>
              <a:rPr sz="1800" spc="-10" dirty="0">
                <a:latin typeface="Arial MT"/>
                <a:cs typeface="Arial MT"/>
              </a:rPr>
              <a:t>em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um tuple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86278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76400" y="259080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Inicio Aula 2</a:t>
            </a:r>
          </a:p>
          <a:p>
            <a:pPr algn="ctr"/>
            <a:r>
              <a:rPr lang="pt-BR" sz="3200" dirty="0"/>
              <a:t>Pegando dados de um formulário com </a:t>
            </a:r>
            <a:r>
              <a:rPr lang="pt-BR" sz="3200" dirty="0" err="1"/>
              <a:t>TypeScript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8968190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14400" y="2514600"/>
            <a:ext cx="779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construir nosso projeto em </a:t>
            </a:r>
            <a:r>
              <a:rPr lang="pt-BR" dirty="0" err="1"/>
              <a:t>typeScript</a:t>
            </a:r>
            <a:r>
              <a:rPr lang="pt-BR" dirty="0"/>
              <a:t> e fazer nossas configurações iniciais</a:t>
            </a:r>
          </a:p>
        </p:txBody>
      </p:sp>
    </p:spTree>
    <p:extLst>
      <p:ext uri="{BB962C8B-B14F-4D97-AF65-F5344CB8AC3E}">
        <p14:creationId xmlns:p14="http://schemas.microsoft.com/office/powerpoint/2010/main" val="2946383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39633"/>
            <a:ext cx="9143276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65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9085" y="899629"/>
            <a:ext cx="6370561" cy="45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4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718" y="1443227"/>
            <a:ext cx="4218114" cy="29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26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78" y="543598"/>
            <a:ext cx="9075953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45"/>
            <a:ext cx="8819642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12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004" y="12"/>
            <a:ext cx="7716596" cy="66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268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12"/>
            <a:ext cx="8963634" cy="685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0577" y="430466"/>
            <a:ext cx="15265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libri"/>
                <a:cs typeface="Calibri"/>
              </a:rPr>
              <a:t>TypeScript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9635" y="1619643"/>
            <a:ext cx="2879090" cy="2879090"/>
          </a:xfrm>
          <a:custGeom>
            <a:avLst/>
            <a:gdLst/>
            <a:ahLst/>
            <a:cxnLst/>
            <a:rect l="l" t="t" r="r" b="b"/>
            <a:pathLst>
              <a:path w="2879090" h="2879090">
                <a:moveTo>
                  <a:pt x="2878924" y="0"/>
                </a:moveTo>
                <a:lnTo>
                  <a:pt x="0" y="0"/>
                </a:lnTo>
                <a:lnTo>
                  <a:pt x="0" y="2878912"/>
                </a:lnTo>
                <a:lnTo>
                  <a:pt x="1439646" y="2878912"/>
                </a:lnTo>
                <a:lnTo>
                  <a:pt x="2878924" y="2878912"/>
                </a:lnTo>
                <a:lnTo>
                  <a:pt x="2878924" y="0"/>
                </a:lnTo>
                <a:close/>
              </a:path>
            </a:pathLst>
          </a:custGeom>
          <a:solidFill>
            <a:srgbClr val="719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9635" y="1619643"/>
            <a:ext cx="2879090" cy="2879090"/>
          </a:xfrm>
          <a:prstGeom prst="rect">
            <a:avLst/>
          </a:prstGeom>
          <a:ln w="3175">
            <a:solidFill>
              <a:srgbClr val="3364A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28930">
              <a:lnSpc>
                <a:spcPct val="100000"/>
              </a:lnSpc>
            </a:pPr>
            <a:r>
              <a:rPr sz="1800" spc="-45" dirty="0">
                <a:latin typeface="Arial MT"/>
                <a:cs typeface="Arial MT"/>
              </a:rPr>
              <a:t>Todos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os </a:t>
            </a:r>
            <a:r>
              <a:rPr sz="1800" spc="-5" dirty="0">
                <a:latin typeface="Arial MT"/>
                <a:cs typeface="Arial MT"/>
              </a:rPr>
              <a:t>ECMAScript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9634" y="2699639"/>
            <a:ext cx="2339340" cy="719455"/>
            <a:chOff x="3779634" y="2699639"/>
            <a:chExt cx="2339340" cy="719455"/>
          </a:xfrm>
        </p:grpSpPr>
        <p:sp>
          <p:nvSpPr>
            <p:cNvPr id="6" name="object 6"/>
            <p:cNvSpPr/>
            <p:nvPr/>
          </p:nvSpPr>
          <p:spPr>
            <a:xfrm>
              <a:off x="3779634" y="2699639"/>
              <a:ext cx="2339340" cy="719455"/>
            </a:xfrm>
            <a:custGeom>
              <a:avLst/>
              <a:gdLst/>
              <a:ahLst/>
              <a:cxnLst/>
              <a:rect l="l" t="t" r="r" b="b"/>
              <a:pathLst>
                <a:path w="2339340" h="719454">
                  <a:moveTo>
                    <a:pt x="1753920" y="0"/>
                  </a:moveTo>
                  <a:lnTo>
                    <a:pt x="1753920" y="179641"/>
                  </a:lnTo>
                  <a:lnTo>
                    <a:pt x="0" y="179641"/>
                  </a:lnTo>
                  <a:lnTo>
                    <a:pt x="0" y="538924"/>
                  </a:lnTo>
                  <a:lnTo>
                    <a:pt x="1753920" y="538924"/>
                  </a:lnTo>
                  <a:lnTo>
                    <a:pt x="1753920" y="718921"/>
                  </a:lnTo>
                  <a:lnTo>
                    <a:pt x="2338920" y="359283"/>
                  </a:lnTo>
                  <a:lnTo>
                    <a:pt x="1753920" y="0"/>
                  </a:lnTo>
                  <a:close/>
                </a:path>
              </a:pathLst>
            </a:custGeom>
            <a:solidFill>
              <a:srgbClr val="3EAE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79634" y="2699639"/>
              <a:ext cx="2339340" cy="719455"/>
            </a:xfrm>
            <a:custGeom>
              <a:avLst/>
              <a:gdLst/>
              <a:ahLst/>
              <a:cxnLst/>
              <a:rect l="l" t="t" r="r" b="b"/>
              <a:pathLst>
                <a:path w="2339340" h="719454">
                  <a:moveTo>
                    <a:pt x="0" y="179641"/>
                  </a:moveTo>
                  <a:lnTo>
                    <a:pt x="1753920" y="179641"/>
                  </a:lnTo>
                  <a:lnTo>
                    <a:pt x="1753920" y="0"/>
                  </a:lnTo>
                  <a:lnTo>
                    <a:pt x="2338920" y="359283"/>
                  </a:lnTo>
                  <a:lnTo>
                    <a:pt x="1753920" y="718921"/>
                  </a:lnTo>
                  <a:lnTo>
                    <a:pt x="1753920" y="538924"/>
                  </a:lnTo>
                  <a:lnTo>
                    <a:pt x="0" y="538924"/>
                  </a:lnTo>
                  <a:lnTo>
                    <a:pt x="0" y="179641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72901" y="2909417"/>
            <a:ext cx="954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Transpile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79641" y="1979637"/>
            <a:ext cx="2159635" cy="2159635"/>
            <a:chOff x="6479641" y="1979637"/>
            <a:chExt cx="2159635" cy="2159635"/>
          </a:xfrm>
        </p:grpSpPr>
        <p:sp>
          <p:nvSpPr>
            <p:cNvPr id="10" name="object 10"/>
            <p:cNvSpPr/>
            <p:nvPr/>
          </p:nvSpPr>
          <p:spPr>
            <a:xfrm>
              <a:off x="6479641" y="1979637"/>
              <a:ext cx="2159635" cy="2159635"/>
            </a:xfrm>
            <a:custGeom>
              <a:avLst/>
              <a:gdLst/>
              <a:ahLst/>
              <a:cxnLst/>
              <a:rect l="l" t="t" r="r" b="b"/>
              <a:pathLst>
                <a:path w="2159634" h="2159635">
                  <a:moveTo>
                    <a:pt x="1079639" y="0"/>
                  </a:moveTo>
                  <a:lnTo>
                    <a:pt x="1028082" y="1236"/>
                  </a:lnTo>
                  <a:lnTo>
                    <a:pt x="976757" y="4930"/>
                  </a:lnTo>
                  <a:lnTo>
                    <a:pt x="925753" y="11056"/>
                  </a:lnTo>
                  <a:lnTo>
                    <a:pt x="875160" y="19590"/>
                  </a:lnTo>
                  <a:lnTo>
                    <a:pt x="825066" y="30508"/>
                  </a:lnTo>
                  <a:lnTo>
                    <a:pt x="775561" y="43786"/>
                  </a:lnTo>
                  <a:lnTo>
                    <a:pt x="726735" y="59399"/>
                  </a:lnTo>
                  <a:lnTo>
                    <a:pt x="678677" y="77322"/>
                  </a:lnTo>
                  <a:lnTo>
                    <a:pt x="631476" y="97533"/>
                  </a:lnTo>
                  <a:lnTo>
                    <a:pt x="585222" y="120005"/>
                  </a:lnTo>
                  <a:lnTo>
                    <a:pt x="540003" y="144716"/>
                  </a:lnTo>
                  <a:lnTo>
                    <a:pt x="495930" y="171565"/>
                  </a:lnTo>
                  <a:lnTo>
                    <a:pt x="453294" y="200421"/>
                  </a:lnTo>
                  <a:lnTo>
                    <a:pt x="412159" y="231221"/>
                  </a:lnTo>
                  <a:lnTo>
                    <a:pt x="372589" y="263901"/>
                  </a:lnTo>
                  <a:lnTo>
                    <a:pt x="334646" y="298399"/>
                  </a:lnTo>
                  <a:lnTo>
                    <a:pt x="298393" y="334650"/>
                  </a:lnTo>
                  <a:lnTo>
                    <a:pt x="263896" y="372592"/>
                  </a:lnTo>
                  <a:lnTo>
                    <a:pt x="231216" y="412161"/>
                  </a:lnTo>
                  <a:lnTo>
                    <a:pt x="200417" y="453295"/>
                  </a:lnTo>
                  <a:lnTo>
                    <a:pt x="171562" y="495930"/>
                  </a:lnTo>
                  <a:lnTo>
                    <a:pt x="144716" y="540003"/>
                  </a:lnTo>
                  <a:lnTo>
                    <a:pt x="120005" y="585222"/>
                  </a:lnTo>
                  <a:lnTo>
                    <a:pt x="97533" y="631476"/>
                  </a:lnTo>
                  <a:lnTo>
                    <a:pt x="77322" y="678677"/>
                  </a:lnTo>
                  <a:lnTo>
                    <a:pt x="59399" y="726735"/>
                  </a:lnTo>
                  <a:lnTo>
                    <a:pt x="43786" y="775561"/>
                  </a:lnTo>
                  <a:lnTo>
                    <a:pt x="30508" y="825066"/>
                  </a:lnTo>
                  <a:lnTo>
                    <a:pt x="19590" y="875160"/>
                  </a:lnTo>
                  <a:lnTo>
                    <a:pt x="11056" y="925753"/>
                  </a:lnTo>
                  <a:lnTo>
                    <a:pt x="4930" y="976757"/>
                  </a:lnTo>
                  <a:lnTo>
                    <a:pt x="1236" y="1028082"/>
                  </a:lnTo>
                  <a:lnTo>
                    <a:pt x="0" y="1079639"/>
                  </a:lnTo>
                  <a:lnTo>
                    <a:pt x="1236" y="1131196"/>
                  </a:lnTo>
                  <a:lnTo>
                    <a:pt x="4930" y="1182523"/>
                  </a:lnTo>
                  <a:lnTo>
                    <a:pt x="11056" y="1233533"/>
                  </a:lnTo>
                  <a:lnTo>
                    <a:pt x="19590" y="1284136"/>
                  </a:lnTo>
                  <a:lnTo>
                    <a:pt x="30508" y="1334247"/>
                  </a:lnTo>
                  <a:lnTo>
                    <a:pt x="43786" y="1383777"/>
                  </a:lnTo>
                  <a:lnTo>
                    <a:pt x="59399" y="1432638"/>
                  </a:lnTo>
                  <a:lnTo>
                    <a:pt x="77322" y="1480743"/>
                  </a:lnTo>
                  <a:lnTo>
                    <a:pt x="97533" y="1528004"/>
                  </a:lnTo>
                  <a:lnTo>
                    <a:pt x="120005" y="1574333"/>
                  </a:lnTo>
                  <a:lnTo>
                    <a:pt x="144716" y="1619643"/>
                  </a:lnTo>
                  <a:lnTo>
                    <a:pt x="171562" y="1663628"/>
                  </a:lnTo>
                  <a:lnTo>
                    <a:pt x="200417" y="1706190"/>
                  </a:lnTo>
                  <a:lnTo>
                    <a:pt x="231216" y="1747266"/>
                  </a:lnTo>
                  <a:lnTo>
                    <a:pt x="263896" y="1786790"/>
                  </a:lnTo>
                  <a:lnTo>
                    <a:pt x="298393" y="1824698"/>
                  </a:lnTo>
                  <a:lnTo>
                    <a:pt x="334646" y="1860924"/>
                  </a:lnTo>
                  <a:lnTo>
                    <a:pt x="372589" y="1895404"/>
                  </a:lnTo>
                  <a:lnTo>
                    <a:pt x="412159" y="1928072"/>
                  </a:lnTo>
                  <a:lnTo>
                    <a:pt x="453294" y="1958865"/>
                  </a:lnTo>
                  <a:lnTo>
                    <a:pt x="495930" y="1987716"/>
                  </a:lnTo>
                  <a:lnTo>
                    <a:pt x="540003" y="2014562"/>
                  </a:lnTo>
                  <a:lnTo>
                    <a:pt x="585222" y="2039273"/>
                  </a:lnTo>
                  <a:lnTo>
                    <a:pt x="631476" y="2061746"/>
                  </a:lnTo>
                  <a:lnTo>
                    <a:pt x="678677" y="2081956"/>
                  </a:lnTo>
                  <a:lnTo>
                    <a:pt x="726735" y="2099880"/>
                  </a:lnTo>
                  <a:lnTo>
                    <a:pt x="775561" y="2115493"/>
                  </a:lnTo>
                  <a:lnTo>
                    <a:pt x="825066" y="2128771"/>
                  </a:lnTo>
                  <a:lnTo>
                    <a:pt x="875160" y="2139689"/>
                  </a:lnTo>
                  <a:lnTo>
                    <a:pt x="925753" y="2148223"/>
                  </a:lnTo>
                  <a:lnTo>
                    <a:pt x="976757" y="2154349"/>
                  </a:lnTo>
                  <a:lnTo>
                    <a:pt x="1028082" y="2158042"/>
                  </a:lnTo>
                  <a:lnTo>
                    <a:pt x="1079639" y="2159279"/>
                  </a:lnTo>
                  <a:lnTo>
                    <a:pt x="1131196" y="2158042"/>
                  </a:lnTo>
                  <a:lnTo>
                    <a:pt x="1182523" y="2154349"/>
                  </a:lnTo>
                  <a:lnTo>
                    <a:pt x="1233533" y="2148223"/>
                  </a:lnTo>
                  <a:lnTo>
                    <a:pt x="1284136" y="2139689"/>
                  </a:lnTo>
                  <a:lnTo>
                    <a:pt x="1334247" y="2128771"/>
                  </a:lnTo>
                  <a:lnTo>
                    <a:pt x="1383777" y="2115493"/>
                  </a:lnTo>
                  <a:lnTo>
                    <a:pt x="1432638" y="2099880"/>
                  </a:lnTo>
                  <a:lnTo>
                    <a:pt x="1480743" y="2081956"/>
                  </a:lnTo>
                  <a:lnTo>
                    <a:pt x="1528004" y="2061746"/>
                  </a:lnTo>
                  <a:lnTo>
                    <a:pt x="1574333" y="2039273"/>
                  </a:lnTo>
                  <a:lnTo>
                    <a:pt x="1619643" y="2014562"/>
                  </a:lnTo>
                  <a:lnTo>
                    <a:pt x="1663625" y="1987716"/>
                  </a:lnTo>
                  <a:lnTo>
                    <a:pt x="1706186" y="1958865"/>
                  </a:lnTo>
                  <a:lnTo>
                    <a:pt x="1747261" y="1928072"/>
                  </a:lnTo>
                  <a:lnTo>
                    <a:pt x="1786785" y="1895404"/>
                  </a:lnTo>
                  <a:lnTo>
                    <a:pt x="1824693" y="1860924"/>
                  </a:lnTo>
                  <a:lnTo>
                    <a:pt x="1860920" y="1824698"/>
                  </a:lnTo>
                  <a:lnTo>
                    <a:pt x="1895400" y="1786790"/>
                  </a:lnTo>
                  <a:lnTo>
                    <a:pt x="1928070" y="1747266"/>
                  </a:lnTo>
                  <a:lnTo>
                    <a:pt x="1958864" y="1706190"/>
                  </a:lnTo>
                  <a:lnTo>
                    <a:pt x="1987716" y="1663628"/>
                  </a:lnTo>
                  <a:lnTo>
                    <a:pt x="2014562" y="1619643"/>
                  </a:lnTo>
                  <a:lnTo>
                    <a:pt x="2039273" y="1574333"/>
                  </a:lnTo>
                  <a:lnTo>
                    <a:pt x="2061746" y="1528004"/>
                  </a:lnTo>
                  <a:lnTo>
                    <a:pt x="2081956" y="1480743"/>
                  </a:lnTo>
                  <a:lnTo>
                    <a:pt x="2099880" y="1432638"/>
                  </a:lnTo>
                  <a:lnTo>
                    <a:pt x="2115493" y="1383777"/>
                  </a:lnTo>
                  <a:lnTo>
                    <a:pt x="2128771" y="1334247"/>
                  </a:lnTo>
                  <a:lnTo>
                    <a:pt x="2139689" y="1284136"/>
                  </a:lnTo>
                  <a:lnTo>
                    <a:pt x="2148223" y="1233533"/>
                  </a:lnTo>
                  <a:lnTo>
                    <a:pt x="2154349" y="1182523"/>
                  </a:lnTo>
                  <a:lnTo>
                    <a:pt x="2158042" y="1131196"/>
                  </a:lnTo>
                  <a:lnTo>
                    <a:pt x="2159279" y="1079639"/>
                  </a:lnTo>
                  <a:lnTo>
                    <a:pt x="2158042" y="1028082"/>
                  </a:lnTo>
                  <a:lnTo>
                    <a:pt x="2154349" y="976755"/>
                  </a:lnTo>
                  <a:lnTo>
                    <a:pt x="2148223" y="925746"/>
                  </a:lnTo>
                  <a:lnTo>
                    <a:pt x="2139689" y="875143"/>
                  </a:lnTo>
                  <a:lnTo>
                    <a:pt x="2128771" y="825033"/>
                  </a:lnTo>
                  <a:lnTo>
                    <a:pt x="2115493" y="775504"/>
                  </a:lnTo>
                  <a:lnTo>
                    <a:pt x="2099880" y="726644"/>
                  </a:lnTo>
                  <a:lnTo>
                    <a:pt x="2081956" y="678540"/>
                  </a:lnTo>
                  <a:lnTo>
                    <a:pt x="2061746" y="631281"/>
                  </a:lnTo>
                  <a:lnTo>
                    <a:pt x="2039273" y="584955"/>
                  </a:lnTo>
                  <a:lnTo>
                    <a:pt x="2014562" y="539648"/>
                  </a:lnTo>
                  <a:lnTo>
                    <a:pt x="1987716" y="495663"/>
                  </a:lnTo>
                  <a:lnTo>
                    <a:pt x="1958864" y="453101"/>
                  </a:lnTo>
                  <a:lnTo>
                    <a:pt x="1928070" y="412025"/>
                  </a:lnTo>
                  <a:lnTo>
                    <a:pt x="1895400" y="372500"/>
                  </a:lnTo>
                  <a:lnTo>
                    <a:pt x="1860920" y="334592"/>
                  </a:lnTo>
                  <a:lnTo>
                    <a:pt x="1824693" y="298365"/>
                  </a:lnTo>
                  <a:lnTo>
                    <a:pt x="1786785" y="263884"/>
                  </a:lnTo>
                  <a:lnTo>
                    <a:pt x="1747261" y="231214"/>
                  </a:lnTo>
                  <a:lnTo>
                    <a:pt x="1706186" y="200419"/>
                  </a:lnTo>
                  <a:lnTo>
                    <a:pt x="1663625" y="171565"/>
                  </a:lnTo>
                  <a:lnTo>
                    <a:pt x="1619643" y="144716"/>
                  </a:lnTo>
                  <a:lnTo>
                    <a:pt x="1574333" y="120005"/>
                  </a:lnTo>
                  <a:lnTo>
                    <a:pt x="1528004" y="97533"/>
                  </a:lnTo>
                  <a:lnTo>
                    <a:pt x="1480743" y="77322"/>
                  </a:lnTo>
                  <a:lnTo>
                    <a:pt x="1432638" y="59399"/>
                  </a:lnTo>
                  <a:lnTo>
                    <a:pt x="1383777" y="43786"/>
                  </a:lnTo>
                  <a:lnTo>
                    <a:pt x="1334247" y="30508"/>
                  </a:lnTo>
                  <a:lnTo>
                    <a:pt x="1284136" y="19590"/>
                  </a:lnTo>
                  <a:lnTo>
                    <a:pt x="1233533" y="11056"/>
                  </a:lnTo>
                  <a:lnTo>
                    <a:pt x="1182523" y="4930"/>
                  </a:lnTo>
                  <a:lnTo>
                    <a:pt x="1131196" y="1236"/>
                  </a:lnTo>
                  <a:lnTo>
                    <a:pt x="1079639" y="0"/>
                  </a:lnTo>
                  <a:close/>
                </a:path>
              </a:pathLst>
            </a:custGeom>
            <a:solidFill>
              <a:srgbClr val="FF5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79641" y="1979637"/>
              <a:ext cx="2159635" cy="2159635"/>
            </a:xfrm>
            <a:custGeom>
              <a:avLst/>
              <a:gdLst/>
              <a:ahLst/>
              <a:cxnLst/>
              <a:rect l="l" t="t" r="r" b="b"/>
              <a:pathLst>
                <a:path w="2159634" h="2159635">
                  <a:moveTo>
                    <a:pt x="0" y="1079639"/>
                  </a:moveTo>
                  <a:lnTo>
                    <a:pt x="1236" y="1028082"/>
                  </a:lnTo>
                  <a:lnTo>
                    <a:pt x="4930" y="976757"/>
                  </a:lnTo>
                  <a:lnTo>
                    <a:pt x="11056" y="925753"/>
                  </a:lnTo>
                  <a:lnTo>
                    <a:pt x="19590" y="875160"/>
                  </a:lnTo>
                  <a:lnTo>
                    <a:pt x="30508" y="825066"/>
                  </a:lnTo>
                  <a:lnTo>
                    <a:pt x="43786" y="775561"/>
                  </a:lnTo>
                  <a:lnTo>
                    <a:pt x="59399" y="726735"/>
                  </a:lnTo>
                  <a:lnTo>
                    <a:pt x="77322" y="678677"/>
                  </a:lnTo>
                  <a:lnTo>
                    <a:pt x="97533" y="631476"/>
                  </a:lnTo>
                  <a:lnTo>
                    <a:pt x="120005" y="585222"/>
                  </a:lnTo>
                  <a:lnTo>
                    <a:pt x="144716" y="540003"/>
                  </a:lnTo>
                  <a:lnTo>
                    <a:pt x="171562" y="495930"/>
                  </a:lnTo>
                  <a:lnTo>
                    <a:pt x="200417" y="453295"/>
                  </a:lnTo>
                  <a:lnTo>
                    <a:pt x="231216" y="412161"/>
                  </a:lnTo>
                  <a:lnTo>
                    <a:pt x="263896" y="372592"/>
                  </a:lnTo>
                  <a:lnTo>
                    <a:pt x="298393" y="334650"/>
                  </a:lnTo>
                  <a:lnTo>
                    <a:pt x="334646" y="298399"/>
                  </a:lnTo>
                  <a:lnTo>
                    <a:pt x="372589" y="263901"/>
                  </a:lnTo>
                  <a:lnTo>
                    <a:pt x="412159" y="231221"/>
                  </a:lnTo>
                  <a:lnTo>
                    <a:pt x="453294" y="200421"/>
                  </a:lnTo>
                  <a:lnTo>
                    <a:pt x="495930" y="171565"/>
                  </a:lnTo>
                  <a:lnTo>
                    <a:pt x="540003" y="144716"/>
                  </a:lnTo>
                  <a:lnTo>
                    <a:pt x="585222" y="120005"/>
                  </a:lnTo>
                  <a:lnTo>
                    <a:pt x="631476" y="97533"/>
                  </a:lnTo>
                  <a:lnTo>
                    <a:pt x="678677" y="77322"/>
                  </a:lnTo>
                  <a:lnTo>
                    <a:pt x="726735" y="59399"/>
                  </a:lnTo>
                  <a:lnTo>
                    <a:pt x="775561" y="43786"/>
                  </a:lnTo>
                  <a:lnTo>
                    <a:pt x="825066" y="30508"/>
                  </a:lnTo>
                  <a:lnTo>
                    <a:pt x="875160" y="19590"/>
                  </a:lnTo>
                  <a:lnTo>
                    <a:pt x="925753" y="11056"/>
                  </a:lnTo>
                  <a:lnTo>
                    <a:pt x="976757" y="4930"/>
                  </a:lnTo>
                  <a:lnTo>
                    <a:pt x="1028082" y="1236"/>
                  </a:lnTo>
                  <a:lnTo>
                    <a:pt x="1079639" y="0"/>
                  </a:lnTo>
                  <a:lnTo>
                    <a:pt x="1131196" y="1236"/>
                  </a:lnTo>
                  <a:lnTo>
                    <a:pt x="1182523" y="4930"/>
                  </a:lnTo>
                  <a:lnTo>
                    <a:pt x="1233533" y="11056"/>
                  </a:lnTo>
                  <a:lnTo>
                    <a:pt x="1284136" y="19590"/>
                  </a:lnTo>
                  <a:lnTo>
                    <a:pt x="1334247" y="30508"/>
                  </a:lnTo>
                  <a:lnTo>
                    <a:pt x="1383777" y="43786"/>
                  </a:lnTo>
                  <a:lnTo>
                    <a:pt x="1432638" y="59399"/>
                  </a:lnTo>
                  <a:lnTo>
                    <a:pt x="1480743" y="77322"/>
                  </a:lnTo>
                  <a:lnTo>
                    <a:pt x="1528004" y="97533"/>
                  </a:lnTo>
                  <a:lnTo>
                    <a:pt x="1574333" y="120005"/>
                  </a:lnTo>
                  <a:lnTo>
                    <a:pt x="1619643" y="144716"/>
                  </a:lnTo>
                  <a:lnTo>
                    <a:pt x="1663625" y="171565"/>
                  </a:lnTo>
                  <a:lnTo>
                    <a:pt x="1706186" y="200419"/>
                  </a:lnTo>
                  <a:lnTo>
                    <a:pt x="1747261" y="231214"/>
                  </a:lnTo>
                  <a:lnTo>
                    <a:pt x="1786785" y="263884"/>
                  </a:lnTo>
                  <a:lnTo>
                    <a:pt x="1824693" y="298365"/>
                  </a:lnTo>
                  <a:lnTo>
                    <a:pt x="1860920" y="334592"/>
                  </a:lnTo>
                  <a:lnTo>
                    <a:pt x="1895400" y="372500"/>
                  </a:lnTo>
                  <a:lnTo>
                    <a:pt x="1928070" y="412025"/>
                  </a:lnTo>
                  <a:lnTo>
                    <a:pt x="1958864" y="453101"/>
                  </a:lnTo>
                  <a:lnTo>
                    <a:pt x="1987716" y="495663"/>
                  </a:lnTo>
                  <a:lnTo>
                    <a:pt x="2014562" y="539648"/>
                  </a:lnTo>
                  <a:lnTo>
                    <a:pt x="2039273" y="584955"/>
                  </a:lnTo>
                  <a:lnTo>
                    <a:pt x="2061746" y="631281"/>
                  </a:lnTo>
                  <a:lnTo>
                    <a:pt x="2081956" y="678540"/>
                  </a:lnTo>
                  <a:lnTo>
                    <a:pt x="2099880" y="726644"/>
                  </a:lnTo>
                  <a:lnTo>
                    <a:pt x="2115493" y="775504"/>
                  </a:lnTo>
                  <a:lnTo>
                    <a:pt x="2128771" y="825033"/>
                  </a:lnTo>
                  <a:lnTo>
                    <a:pt x="2139689" y="875143"/>
                  </a:lnTo>
                  <a:lnTo>
                    <a:pt x="2148223" y="925746"/>
                  </a:lnTo>
                  <a:lnTo>
                    <a:pt x="2154349" y="976755"/>
                  </a:lnTo>
                  <a:lnTo>
                    <a:pt x="2158042" y="1028082"/>
                  </a:lnTo>
                  <a:lnTo>
                    <a:pt x="2159279" y="1079639"/>
                  </a:lnTo>
                  <a:lnTo>
                    <a:pt x="2158042" y="1131196"/>
                  </a:lnTo>
                  <a:lnTo>
                    <a:pt x="2154349" y="1182523"/>
                  </a:lnTo>
                  <a:lnTo>
                    <a:pt x="2148223" y="1233533"/>
                  </a:lnTo>
                  <a:lnTo>
                    <a:pt x="2139689" y="1284136"/>
                  </a:lnTo>
                  <a:lnTo>
                    <a:pt x="2128771" y="1334247"/>
                  </a:lnTo>
                  <a:lnTo>
                    <a:pt x="2115493" y="1383777"/>
                  </a:lnTo>
                  <a:lnTo>
                    <a:pt x="2099880" y="1432638"/>
                  </a:lnTo>
                  <a:lnTo>
                    <a:pt x="2081956" y="1480743"/>
                  </a:lnTo>
                  <a:lnTo>
                    <a:pt x="2061746" y="1528004"/>
                  </a:lnTo>
                  <a:lnTo>
                    <a:pt x="2039273" y="1574333"/>
                  </a:lnTo>
                  <a:lnTo>
                    <a:pt x="2014562" y="1619643"/>
                  </a:lnTo>
                  <a:lnTo>
                    <a:pt x="1987716" y="1663628"/>
                  </a:lnTo>
                  <a:lnTo>
                    <a:pt x="1958864" y="1706190"/>
                  </a:lnTo>
                  <a:lnTo>
                    <a:pt x="1928070" y="1747266"/>
                  </a:lnTo>
                  <a:lnTo>
                    <a:pt x="1895400" y="1786790"/>
                  </a:lnTo>
                  <a:lnTo>
                    <a:pt x="1860920" y="1824698"/>
                  </a:lnTo>
                  <a:lnTo>
                    <a:pt x="1824693" y="1860924"/>
                  </a:lnTo>
                  <a:lnTo>
                    <a:pt x="1786785" y="1895404"/>
                  </a:lnTo>
                  <a:lnTo>
                    <a:pt x="1747261" y="1928072"/>
                  </a:lnTo>
                  <a:lnTo>
                    <a:pt x="1706186" y="1958865"/>
                  </a:lnTo>
                  <a:lnTo>
                    <a:pt x="1663625" y="1987716"/>
                  </a:lnTo>
                  <a:lnTo>
                    <a:pt x="1619643" y="2014562"/>
                  </a:lnTo>
                  <a:lnTo>
                    <a:pt x="1574333" y="2039273"/>
                  </a:lnTo>
                  <a:lnTo>
                    <a:pt x="1528004" y="2061746"/>
                  </a:lnTo>
                  <a:lnTo>
                    <a:pt x="1480743" y="2081956"/>
                  </a:lnTo>
                  <a:lnTo>
                    <a:pt x="1432638" y="2099880"/>
                  </a:lnTo>
                  <a:lnTo>
                    <a:pt x="1383777" y="2115493"/>
                  </a:lnTo>
                  <a:lnTo>
                    <a:pt x="1334247" y="2128771"/>
                  </a:lnTo>
                  <a:lnTo>
                    <a:pt x="1284136" y="2139689"/>
                  </a:lnTo>
                  <a:lnTo>
                    <a:pt x="1233533" y="2148223"/>
                  </a:lnTo>
                  <a:lnTo>
                    <a:pt x="1182523" y="2154349"/>
                  </a:lnTo>
                  <a:lnTo>
                    <a:pt x="1131196" y="2158042"/>
                  </a:lnTo>
                  <a:lnTo>
                    <a:pt x="1079639" y="2159279"/>
                  </a:lnTo>
                  <a:lnTo>
                    <a:pt x="1028082" y="2158042"/>
                  </a:lnTo>
                  <a:lnTo>
                    <a:pt x="976757" y="2154349"/>
                  </a:lnTo>
                  <a:lnTo>
                    <a:pt x="925753" y="2148223"/>
                  </a:lnTo>
                  <a:lnTo>
                    <a:pt x="875160" y="2139689"/>
                  </a:lnTo>
                  <a:lnTo>
                    <a:pt x="825066" y="2128771"/>
                  </a:lnTo>
                  <a:lnTo>
                    <a:pt x="775561" y="2115493"/>
                  </a:lnTo>
                  <a:lnTo>
                    <a:pt x="726735" y="2099880"/>
                  </a:lnTo>
                  <a:lnTo>
                    <a:pt x="678677" y="2081956"/>
                  </a:lnTo>
                  <a:lnTo>
                    <a:pt x="631476" y="2061746"/>
                  </a:lnTo>
                  <a:lnTo>
                    <a:pt x="585222" y="2039273"/>
                  </a:lnTo>
                  <a:lnTo>
                    <a:pt x="540003" y="2014562"/>
                  </a:lnTo>
                  <a:lnTo>
                    <a:pt x="495930" y="1987716"/>
                  </a:lnTo>
                  <a:lnTo>
                    <a:pt x="453294" y="1958865"/>
                  </a:lnTo>
                  <a:lnTo>
                    <a:pt x="412159" y="1928072"/>
                  </a:lnTo>
                  <a:lnTo>
                    <a:pt x="372589" y="1895404"/>
                  </a:lnTo>
                  <a:lnTo>
                    <a:pt x="334646" y="1860924"/>
                  </a:lnTo>
                  <a:lnTo>
                    <a:pt x="298393" y="1824698"/>
                  </a:lnTo>
                  <a:lnTo>
                    <a:pt x="263896" y="1786790"/>
                  </a:lnTo>
                  <a:lnTo>
                    <a:pt x="231216" y="1747266"/>
                  </a:lnTo>
                  <a:lnTo>
                    <a:pt x="200417" y="1706190"/>
                  </a:lnTo>
                  <a:lnTo>
                    <a:pt x="171562" y="1663628"/>
                  </a:lnTo>
                  <a:lnTo>
                    <a:pt x="144716" y="1619643"/>
                  </a:lnTo>
                  <a:lnTo>
                    <a:pt x="120005" y="1574333"/>
                  </a:lnTo>
                  <a:lnTo>
                    <a:pt x="97533" y="1528004"/>
                  </a:lnTo>
                  <a:lnTo>
                    <a:pt x="77322" y="1480743"/>
                  </a:lnTo>
                  <a:lnTo>
                    <a:pt x="59399" y="1432638"/>
                  </a:lnTo>
                  <a:lnTo>
                    <a:pt x="43786" y="1383777"/>
                  </a:lnTo>
                  <a:lnTo>
                    <a:pt x="30508" y="1334247"/>
                  </a:lnTo>
                  <a:lnTo>
                    <a:pt x="19590" y="1284136"/>
                  </a:lnTo>
                  <a:lnTo>
                    <a:pt x="11056" y="1233533"/>
                  </a:lnTo>
                  <a:lnTo>
                    <a:pt x="4930" y="1182523"/>
                  </a:lnTo>
                  <a:lnTo>
                    <a:pt x="1236" y="1131196"/>
                  </a:lnTo>
                  <a:lnTo>
                    <a:pt x="0" y="107963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14133" y="2909417"/>
            <a:ext cx="1090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J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vaScr</a:t>
            </a:r>
            <a:r>
              <a:rPr sz="1800" spc="-10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pt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39996" y="3967200"/>
            <a:ext cx="2744470" cy="2796540"/>
            <a:chOff x="4139996" y="3967200"/>
            <a:chExt cx="2744470" cy="279654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9996" y="4680013"/>
              <a:ext cx="2286355" cy="20836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962675" y="3967200"/>
              <a:ext cx="922019" cy="892175"/>
            </a:xfrm>
            <a:custGeom>
              <a:avLst/>
              <a:gdLst/>
              <a:ahLst/>
              <a:cxnLst/>
              <a:rect l="l" t="t" r="r" b="b"/>
              <a:pathLst>
                <a:path w="922020" h="892175">
                  <a:moveTo>
                    <a:pt x="711365" y="0"/>
                  </a:moveTo>
                  <a:lnTo>
                    <a:pt x="105486" y="535673"/>
                  </a:lnTo>
                  <a:lnTo>
                    <a:pt x="0" y="416153"/>
                  </a:lnTo>
                  <a:lnTo>
                    <a:pt x="8648" y="833399"/>
                  </a:lnTo>
                  <a:lnTo>
                    <a:pt x="421208" y="892073"/>
                  </a:lnTo>
                  <a:lnTo>
                    <a:pt x="316090" y="773633"/>
                  </a:lnTo>
                  <a:lnTo>
                    <a:pt x="921600" y="237604"/>
                  </a:lnTo>
                  <a:lnTo>
                    <a:pt x="711365" y="0"/>
                  </a:lnTo>
                  <a:close/>
                </a:path>
              </a:pathLst>
            </a:custGeom>
            <a:solidFill>
              <a:srgbClr val="719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62675" y="3967200"/>
              <a:ext cx="922019" cy="892175"/>
            </a:xfrm>
            <a:custGeom>
              <a:avLst/>
              <a:gdLst/>
              <a:ahLst/>
              <a:cxnLst/>
              <a:rect l="l" t="t" r="r" b="b"/>
              <a:pathLst>
                <a:path w="922020" h="892175">
                  <a:moveTo>
                    <a:pt x="921600" y="237604"/>
                  </a:moveTo>
                  <a:lnTo>
                    <a:pt x="316090" y="773633"/>
                  </a:lnTo>
                  <a:lnTo>
                    <a:pt x="421208" y="892073"/>
                  </a:lnTo>
                  <a:lnTo>
                    <a:pt x="8648" y="833399"/>
                  </a:lnTo>
                  <a:lnTo>
                    <a:pt x="0" y="416153"/>
                  </a:lnTo>
                  <a:lnTo>
                    <a:pt x="105486" y="535673"/>
                  </a:lnTo>
                  <a:lnTo>
                    <a:pt x="711365" y="0"/>
                  </a:lnTo>
                  <a:lnTo>
                    <a:pt x="921600" y="237604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9645"/>
            <a:ext cx="8783281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02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67041"/>
            <a:ext cx="8783281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9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1065961"/>
            <a:ext cx="9143276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52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667000" y="2514600"/>
            <a:ext cx="357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construir nossa página HTML</a:t>
            </a:r>
          </a:p>
        </p:txBody>
      </p:sp>
    </p:spTree>
    <p:extLst>
      <p:ext uri="{BB962C8B-B14F-4D97-AF65-F5344CB8AC3E}">
        <p14:creationId xmlns:p14="http://schemas.microsoft.com/office/powerpoint/2010/main" val="2355030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039" y="1579676"/>
            <a:ext cx="7046645" cy="264671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36584" y="5431942"/>
            <a:ext cx="3892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https://codepen.io/colorlib/pen/aaaoVJ</a:t>
            </a:r>
            <a:endParaRPr sz="18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886435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624" y="22936"/>
            <a:ext cx="8536940" cy="688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&lt;title&gt;Creative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Colorlib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SignUp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Form&lt;/title&gt;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&lt;meta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name="viewport"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content="width=device-width,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initial-scale=1"&gt;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&lt;meta</a:t>
            </a:r>
            <a:r>
              <a:rPr sz="1800" spc="-10" dirty="0">
                <a:latin typeface="Arial MT"/>
                <a:cs typeface="Arial MT"/>
              </a:rPr>
              <a:t> http-equiv="Content-Type"</a:t>
            </a:r>
            <a:r>
              <a:rPr sz="1800" spc="-5" dirty="0">
                <a:latin typeface="Arial MT"/>
                <a:cs typeface="Arial MT"/>
              </a:rPr>
              <a:t> content="text/html;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charset=utf-8"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&lt;script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type="application/x-javascript"&gt;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addEventListener("load",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function()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{ </a:t>
            </a:r>
            <a:r>
              <a:rPr sz="1800" spc="-15" dirty="0">
                <a:latin typeface="Arial MT"/>
                <a:cs typeface="Arial MT"/>
              </a:rPr>
              <a:t>setTimeout(hideURLbar,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0);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},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false);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function </a:t>
            </a:r>
            <a:r>
              <a:rPr sz="1800" spc="-10" dirty="0">
                <a:latin typeface="Arial MT"/>
                <a:cs typeface="Arial MT"/>
              </a:rPr>
              <a:t>hideURLbar(){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window.scrollTo(0,1);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&lt;/script&gt;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&lt;!--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Custom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files </a:t>
            </a:r>
            <a:r>
              <a:rPr sz="1800" dirty="0">
                <a:latin typeface="Arial MT"/>
                <a:cs typeface="Arial MT"/>
              </a:rPr>
              <a:t>--&gt;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&lt;link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href="css/style.css"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rel="stylesheet"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type="text/css"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media="all"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&lt;!--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//Custom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files</a:t>
            </a:r>
            <a:r>
              <a:rPr sz="1800" spc="-5" dirty="0">
                <a:latin typeface="Arial MT"/>
                <a:cs typeface="Arial MT"/>
              </a:rPr>
              <a:t> --&gt;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&lt;!--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web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font </a:t>
            </a:r>
            <a:r>
              <a:rPr sz="1800" dirty="0">
                <a:latin typeface="Arial MT"/>
                <a:cs typeface="Arial MT"/>
              </a:rPr>
              <a:t>--&gt;</a:t>
            </a:r>
            <a:endParaRPr sz="1800">
              <a:latin typeface="Arial MT"/>
              <a:cs typeface="Arial MT"/>
            </a:endParaRPr>
          </a:p>
          <a:p>
            <a:pPr marL="12700" marR="19431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&lt;link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href="//fonts.googleapis.com/css?family=Roboto:300,300i,400,400i,700,700i"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rel="stylesheet"&gt;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&lt;!--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//web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font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--&gt;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&lt;/head&gt;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&lt;body&gt;</a:t>
            </a:r>
            <a:endParaRPr sz="1800">
              <a:latin typeface="Arial MT"/>
              <a:cs typeface="Arial MT"/>
            </a:endParaRPr>
          </a:p>
          <a:p>
            <a:pPr marL="46228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&lt;!--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--&gt;</a:t>
            </a:r>
            <a:endParaRPr sz="1800">
              <a:latin typeface="Arial MT"/>
              <a:cs typeface="Arial MT"/>
            </a:endParaRPr>
          </a:p>
          <a:p>
            <a:pPr marL="46228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&lt;div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class="main-w3layouts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wrapper"&gt;</a:t>
            </a:r>
            <a:endParaRPr sz="1800">
              <a:latin typeface="Arial MT"/>
              <a:cs typeface="Arial MT"/>
            </a:endParaRPr>
          </a:p>
          <a:p>
            <a:pPr marL="91313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&lt;h1&gt;Creative SignUp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Form&lt;/h1&gt;</a:t>
            </a:r>
            <a:endParaRPr sz="1800">
              <a:latin typeface="Arial MT"/>
              <a:cs typeface="Arial MT"/>
            </a:endParaRPr>
          </a:p>
          <a:p>
            <a:pPr marL="91313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&lt;div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class="main-agileinfo"&gt;</a:t>
            </a:r>
            <a:endParaRPr sz="1800">
              <a:latin typeface="Arial MT"/>
              <a:cs typeface="Arial MT"/>
            </a:endParaRPr>
          </a:p>
          <a:p>
            <a:pPr marL="136271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&lt;div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class="agileits-top"&gt;</a:t>
            </a:r>
            <a:endParaRPr sz="1800">
              <a:latin typeface="Arial MT"/>
              <a:cs typeface="Arial MT"/>
            </a:endParaRPr>
          </a:p>
          <a:p>
            <a:pPr marL="12700" marR="585470" indent="225044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&lt;input class="text"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type="text"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id="nome" </a:t>
            </a:r>
            <a:r>
              <a:rPr sz="1800" spc="-10" dirty="0">
                <a:latin typeface="Arial MT"/>
                <a:cs typeface="Arial MT"/>
              </a:rPr>
              <a:t>name="Nome"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placeholder="Nome" required=""&gt;</a:t>
            </a:r>
            <a:endParaRPr sz="1800">
              <a:latin typeface="Arial MT"/>
              <a:cs typeface="Arial MT"/>
            </a:endParaRPr>
          </a:p>
          <a:p>
            <a:pPr marL="12700" marR="974725" indent="225044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&lt;input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class="text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email" </a:t>
            </a:r>
            <a:r>
              <a:rPr sz="1800" spc="-10" dirty="0">
                <a:latin typeface="Arial MT"/>
                <a:cs typeface="Arial MT"/>
              </a:rPr>
              <a:t>type="email"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name="email"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placeholder="Email"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required=""&gt;</a:t>
            </a:r>
            <a:endParaRPr sz="1800">
              <a:latin typeface="Arial MT"/>
              <a:cs typeface="Arial MT"/>
            </a:endParaRPr>
          </a:p>
          <a:p>
            <a:pPr marL="226314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&lt;button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id="btnRegistro" </a:t>
            </a:r>
            <a:r>
              <a:rPr sz="1800" spc="-5" dirty="0">
                <a:latin typeface="Arial MT"/>
                <a:cs typeface="Arial MT"/>
              </a:rPr>
              <a:t>type="button"&gt;Registrar&lt;/button&gt;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216300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781" y="0"/>
            <a:ext cx="8544560" cy="688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6520180" indent="-25717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mark,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audio,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video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{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margin: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0;</a:t>
            </a:r>
            <a:endParaRPr sz="1800">
              <a:latin typeface="Arial MT"/>
              <a:cs typeface="Arial MT"/>
            </a:endParaRPr>
          </a:p>
          <a:p>
            <a:pPr marL="26924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padding: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0;</a:t>
            </a:r>
            <a:endParaRPr sz="1800">
              <a:latin typeface="Arial MT"/>
              <a:cs typeface="Arial MT"/>
            </a:endParaRPr>
          </a:p>
          <a:p>
            <a:pPr marL="26924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border: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0;</a:t>
            </a:r>
            <a:endParaRPr sz="1800">
              <a:latin typeface="Arial MT"/>
              <a:cs typeface="Arial MT"/>
            </a:endParaRPr>
          </a:p>
          <a:p>
            <a:pPr marL="269240" marR="66313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font-size: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100%;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font:</a:t>
            </a:r>
            <a:r>
              <a:rPr sz="1800" spc="-5" dirty="0">
                <a:latin typeface="Arial MT"/>
                <a:cs typeface="Arial MT"/>
              </a:rPr>
              <a:t> inherit;</a:t>
            </a:r>
            <a:endParaRPr sz="1800">
              <a:latin typeface="Arial MT"/>
              <a:cs typeface="Arial MT"/>
            </a:endParaRPr>
          </a:p>
          <a:p>
            <a:pPr marL="26924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vertical-align: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baseline;</a:t>
            </a:r>
            <a:endParaRPr sz="180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69240" marR="5080" indent="-1289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article,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aside,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details,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figcaption,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figure,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footer,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header,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hgroup,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menu,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nav,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{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display: block;</a:t>
            </a:r>
            <a:endParaRPr sz="180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ol,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269240" marR="674624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list-style: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none;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margin: 0px;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padding: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0px;</a:t>
            </a:r>
            <a:endParaRPr sz="180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69240" marR="6885305" indent="-12890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blockquote, </a:t>
            </a:r>
            <a:r>
              <a:rPr sz="1800" dirty="0">
                <a:latin typeface="Arial MT"/>
                <a:cs typeface="Arial MT"/>
              </a:rPr>
              <a:t>q {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quotes: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none;</a:t>
            </a:r>
            <a:endParaRPr sz="1800">
              <a:latin typeface="Arial MT"/>
              <a:cs typeface="Arial MT"/>
            </a:endParaRPr>
          </a:p>
          <a:p>
            <a:pPr marL="14033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69240" marR="2967355" indent="-12890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blockquote:before,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blockquote:after,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q:before,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q:after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{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content: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'';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2291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359638"/>
            <a:ext cx="9143276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276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7034"/>
            <a:ext cx="8999639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840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138"/>
            <a:ext cx="9144000" cy="506172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676400" y="457200"/>
            <a:ext cx="307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Temos que colocar o </a:t>
            </a:r>
            <a:r>
              <a:rPr lang="pt-BR" dirty="0" err="1"/>
              <a:t>bootstrap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22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8A650-07E2-F1BA-E352-C1A313106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0" y="1219200"/>
            <a:ext cx="4419600" cy="984885"/>
          </a:xfrm>
        </p:spPr>
        <p:txBody>
          <a:bodyPr/>
          <a:lstStyle/>
          <a:p>
            <a:r>
              <a:rPr lang="pt-BR" sz="3200" b="1" dirty="0"/>
              <a:t>Mão na Massa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02409F-1E6A-4619-6B16-1C592B93B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88775"/>
            <a:ext cx="573535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844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328737"/>
            <a:ext cx="54102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07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4000" y="2743200"/>
            <a:ext cx="6535395" cy="276999"/>
          </a:xfrm>
        </p:spPr>
        <p:txBody>
          <a:bodyPr/>
          <a:lstStyle/>
          <a:p>
            <a:r>
              <a:rPr lang="pt-BR" dirty="0"/>
              <a:t>Trabalhando com os elementos do DOM utilizando </a:t>
            </a:r>
            <a:r>
              <a:rPr lang="pt-BR" dirty="0" err="1"/>
              <a:t>TypeScript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92455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10754"/>
            <a:ext cx="8811361" cy="290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94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7037"/>
            <a:ext cx="9143276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724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4404"/>
            <a:ext cx="8965082" cy="48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007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" y="676440"/>
            <a:ext cx="9143276" cy="41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567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6944" y="572655"/>
            <a:ext cx="6441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pt-BR" sz="1800" spc="-5" dirty="0">
                <a:latin typeface="Arial MT"/>
                <a:cs typeface="Arial MT"/>
              </a:rPr>
              <a:t>Vamos aprimorar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19200"/>
            <a:ext cx="655220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214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18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43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EB5D2E2-2675-BE6C-01CC-EF7DFA7A50E7}"/>
              </a:ext>
            </a:extLst>
          </p:cNvPr>
          <p:cNvSpPr txBox="1"/>
          <p:nvPr/>
        </p:nvSpPr>
        <p:spPr>
          <a:xfrm>
            <a:off x="228600" y="990600"/>
            <a:ext cx="8586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400" dirty="0"/>
              <a:t>Criar um projeto em </a:t>
            </a:r>
            <a:r>
              <a:rPr lang="pt-BR" sz="2400" dirty="0" err="1"/>
              <a:t>TypeScript</a:t>
            </a:r>
            <a:endParaRPr lang="pt-BR" sz="2400" dirty="0"/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Configurar a pasta </a:t>
            </a:r>
            <a:r>
              <a:rPr lang="pt-BR" sz="2400" dirty="0" err="1"/>
              <a:t>src</a:t>
            </a:r>
            <a:endParaRPr lang="pt-BR" sz="2400" dirty="0"/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Configurar a pasta </a:t>
            </a:r>
            <a:r>
              <a:rPr lang="pt-BR" sz="2400" dirty="0" err="1"/>
              <a:t>dist</a:t>
            </a:r>
            <a:endParaRPr lang="pt-BR" sz="2400" dirty="0"/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Criar um formulário com 4 campos(colocar o nome do </a:t>
            </a:r>
            <a:r>
              <a:rPr lang="pt-BR" sz="2400" dirty="0" err="1"/>
              <a:t>class</a:t>
            </a:r>
            <a:r>
              <a:rPr lang="pt-BR" sz="2400" dirty="0"/>
              <a:t> conforme abaixo:</a:t>
            </a:r>
            <a:br>
              <a:rPr lang="pt-BR" sz="2400" dirty="0"/>
            </a:br>
            <a:r>
              <a:rPr lang="pt-BR" sz="2400" dirty="0" err="1"/>
              <a:t>username</a:t>
            </a:r>
            <a:r>
              <a:rPr lang="pt-BR" sz="2400" dirty="0"/>
              <a:t>, </a:t>
            </a:r>
            <a:r>
              <a:rPr lang="pt-BR" sz="2400" dirty="0" err="1"/>
              <a:t>email</a:t>
            </a:r>
            <a:r>
              <a:rPr lang="pt-BR" sz="2400" dirty="0"/>
              <a:t>, </a:t>
            </a:r>
            <a:r>
              <a:rPr lang="pt-BR" sz="2400" dirty="0" err="1"/>
              <a:t>password</a:t>
            </a:r>
            <a:r>
              <a:rPr lang="pt-BR" sz="2400" dirty="0"/>
              <a:t> e password2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Criar um botão de  </a:t>
            </a:r>
            <a:r>
              <a:rPr lang="pt-BR" sz="2400" dirty="0" err="1"/>
              <a:t>submit</a:t>
            </a:r>
            <a:endParaRPr lang="pt-BR" sz="2400" dirty="0"/>
          </a:p>
          <a:p>
            <a:pPr marL="342900" indent="-342900">
              <a:buFont typeface="+mj-lt"/>
              <a:buAutoNum type="arabicPeriod"/>
            </a:pPr>
            <a:r>
              <a:rPr lang="pt-BR" sz="2400" dirty="0"/>
              <a:t>Pegar os valores de cada um dos campos usando </a:t>
            </a:r>
            <a:r>
              <a:rPr lang="pt-BR" sz="2400" dirty="0" err="1"/>
              <a:t>querySelector</a:t>
            </a:r>
            <a:r>
              <a:rPr lang="pt-BR" sz="2400" dirty="0"/>
              <a:t> e colocar em uma variável</a:t>
            </a:r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C394E4F-0A68-00FE-5E56-50313F7414FE}"/>
              </a:ext>
            </a:extLst>
          </p:cNvPr>
          <p:cNvSpPr txBox="1"/>
          <p:nvPr/>
        </p:nvSpPr>
        <p:spPr>
          <a:xfrm>
            <a:off x="304800" y="381000"/>
            <a:ext cx="8509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/>
              <a:t>Hands-ON</a:t>
            </a:r>
            <a:r>
              <a:rPr lang="pt-BR" sz="2400" b="1" dirty="0"/>
              <a:t> - Criação e Validação de um formulário com </a:t>
            </a:r>
            <a:r>
              <a:rPr lang="pt-BR" sz="2400" b="1" dirty="0" err="1"/>
              <a:t>TypeScript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3005346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286000" y="2590800"/>
            <a:ext cx="4761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 Correção do Exercício</a:t>
            </a:r>
          </a:p>
          <a:p>
            <a:r>
              <a:rPr lang="pt-BR" sz="3600" b="1" dirty="0"/>
              <a:t>Validação de formulário</a:t>
            </a:r>
          </a:p>
        </p:txBody>
      </p:sp>
    </p:spTree>
    <p:extLst>
      <p:ext uri="{BB962C8B-B14F-4D97-AF65-F5344CB8AC3E}">
        <p14:creationId xmlns:p14="http://schemas.microsoft.com/office/powerpoint/2010/main" val="336590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943" y="430466"/>
            <a:ext cx="34893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4495" algn="l"/>
              </a:tabLst>
            </a:pPr>
            <a:r>
              <a:rPr sz="2800" spc="-20" dirty="0">
                <a:latin typeface="Calibri"/>
                <a:cs typeface="Calibri"/>
              </a:rPr>
              <a:t>TypeScript	</a:t>
            </a:r>
            <a:r>
              <a:rPr sz="2800" spc="-15" dirty="0">
                <a:latin typeface="Calibri"/>
                <a:cs typeface="Calibri"/>
              </a:rPr>
              <a:t>vs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JavaScript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14" y="1639798"/>
            <a:ext cx="9141460" cy="3201670"/>
            <a:chOff x="2514" y="1639798"/>
            <a:chExt cx="9141460" cy="3201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" y="2024278"/>
              <a:ext cx="9141117" cy="28166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01996" y="1639798"/>
              <a:ext cx="338455" cy="471805"/>
            </a:xfrm>
            <a:custGeom>
              <a:avLst/>
              <a:gdLst/>
              <a:ahLst/>
              <a:cxnLst/>
              <a:rect l="l" t="t" r="r" b="b"/>
              <a:pathLst>
                <a:path w="338454" h="471805">
                  <a:moveTo>
                    <a:pt x="264604" y="0"/>
                  </a:moveTo>
                  <a:lnTo>
                    <a:pt x="38163" y="334441"/>
                  </a:lnTo>
                  <a:lnTo>
                    <a:pt x="1803" y="309600"/>
                  </a:lnTo>
                  <a:lnTo>
                    <a:pt x="0" y="471601"/>
                  </a:lnTo>
                  <a:lnTo>
                    <a:pt x="149758" y="410044"/>
                  </a:lnTo>
                  <a:lnTo>
                    <a:pt x="112318" y="384835"/>
                  </a:lnTo>
                  <a:lnTo>
                    <a:pt x="338404" y="50037"/>
                  </a:lnTo>
                  <a:lnTo>
                    <a:pt x="264604" y="0"/>
                  </a:lnTo>
                  <a:close/>
                </a:path>
              </a:pathLst>
            </a:custGeom>
            <a:solidFill>
              <a:srgbClr val="FF5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01996" y="1639798"/>
              <a:ext cx="338455" cy="471805"/>
            </a:xfrm>
            <a:custGeom>
              <a:avLst/>
              <a:gdLst/>
              <a:ahLst/>
              <a:cxnLst/>
              <a:rect l="l" t="t" r="r" b="b"/>
              <a:pathLst>
                <a:path w="338454" h="471805">
                  <a:moveTo>
                    <a:pt x="264604" y="0"/>
                  </a:moveTo>
                  <a:lnTo>
                    <a:pt x="38163" y="334441"/>
                  </a:lnTo>
                  <a:lnTo>
                    <a:pt x="1803" y="309600"/>
                  </a:lnTo>
                  <a:lnTo>
                    <a:pt x="0" y="471601"/>
                  </a:lnTo>
                  <a:lnTo>
                    <a:pt x="149758" y="410044"/>
                  </a:lnTo>
                  <a:lnTo>
                    <a:pt x="112318" y="384835"/>
                  </a:lnTo>
                  <a:lnTo>
                    <a:pt x="338404" y="50037"/>
                  </a:lnTo>
                  <a:lnTo>
                    <a:pt x="264604" y="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9145" y="1125258"/>
            <a:ext cx="3120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https:</a:t>
            </a:r>
            <a:r>
              <a:rPr sz="1800" spc="-10" dirty="0">
                <a:latin typeface="Arial MT"/>
                <a:cs typeface="Arial MT"/>
                <a:hlinkClick r:id="rId3"/>
              </a:rPr>
              <a:t>//www</a:t>
            </a:r>
            <a:r>
              <a:rPr sz="1800" spc="-10" dirty="0">
                <a:latin typeface="Arial MT"/>
                <a:cs typeface="Arial MT"/>
              </a:rPr>
              <a:t>.t</a:t>
            </a:r>
            <a:r>
              <a:rPr sz="1800" spc="-10" dirty="0">
                <a:latin typeface="Arial MT"/>
                <a:cs typeface="Arial MT"/>
                <a:hlinkClick r:id="rId3"/>
              </a:rPr>
              <a:t>ypescriptlang.org/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719645"/>
            <a:ext cx="9138589" cy="613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818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676" y="12"/>
            <a:ext cx="7110006" cy="6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18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97" y="1439646"/>
            <a:ext cx="8787955" cy="180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63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7002" y="539635"/>
            <a:ext cx="5732640" cy="22658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005" y="3419640"/>
            <a:ext cx="6389636" cy="163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70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1344599"/>
            <a:ext cx="9138589" cy="36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475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1619630"/>
            <a:ext cx="9138589" cy="28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43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1335595"/>
            <a:ext cx="9138589" cy="38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509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711720"/>
            <a:ext cx="9138589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621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711720"/>
            <a:ext cx="9138589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152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1" y="711720"/>
            <a:ext cx="9138589" cy="495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0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13834</TotalTime>
  <Words>2178</Words>
  <Application>Microsoft Office PowerPoint</Application>
  <PresentationFormat>Apresentação na tela (4:3)</PresentationFormat>
  <Paragraphs>407</Paragraphs>
  <Slides>275</Slides>
  <Notes>68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275</vt:i4>
      </vt:variant>
    </vt:vector>
  </HeadingPairs>
  <TitlesOfParts>
    <vt:vector size="282" baseType="lpstr">
      <vt:lpstr>Arial</vt:lpstr>
      <vt:lpstr>Arial MT</vt:lpstr>
      <vt:lpstr>Calibri</vt:lpstr>
      <vt:lpstr>Liberation Sans</vt:lpstr>
      <vt:lpstr>Times New Roman</vt:lpstr>
      <vt:lpstr>Wingdings</vt:lpstr>
      <vt:lpstr>Office Theme</vt:lpstr>
      <vt:lpstr>Apresentação do PowerPoint</vt:lpstr>
      <vt:lpstr>Apresentação do PowerPoint</vt:lpstr>
      <vt:lpstr>O que é o Angular?</vt:lpstr>
      <vt:lpstr>Apresentação do PowerPoint</vt:lpstr>
      <vt:lpstr>Apresentação do PowerPoint</vt:lpstr>
      <vt:lpstr>JavaScript</vt:lpstr>
      <vt:lpstr>TypeScript</vt:lpstr>
      <vt:lpstr>Apresentação do PowerPoint</vt:lpstr>
      <vt:lpstr>Apresentação do PowerPoint</vt:lpstr>
      <vt:lpstr>Instalação das ferramentas</vt:lpstr>
      <vt:lpstr>Instalação nodejs</vt:lpstr>
      <vt:lpstr>Instalação nodejs</vt:lpstr>
      <vt:lpstr>Instalação nodejs</vt:lpstr>
      <vt:lpstr>Instalação nodejs</vt:lpstr>
      <vt:lpstr>Instalação nodejs</vt:lpstr>
      <vt:lpstr>Instalação nodejs</vt:lpstr>
      <vt:lpstr>Instalação nodejs</vt:lpstr>
      <vt:lpstr>Instalação nodejs</vt:lpstr>
      <vt:lpstr>Instalação nodejs</vt:lpstr>
      <vt:lpstr>Instalação TypeScript</vt:lpstr>
      <vt:lpstr>Compilando um arquivo TypeScript com tsc  (somente faz o transpile)</vt:lpstr>
      <vt:lpstr>Instalação ts-node Ele faz o transpile e executa</vt:lpstr>
      <vt:lpstr>Compilando um arquivo TypeScript com ts-node  ( faz o transpile executa o typescript)</vt:lpstr>
      <vt:lpstr>Com isso, aprendemos que podemos utilizar o tsc  quanto ts-node nos arquivos typescript</vt:lpstr>
      <vt:lpstr>Apresentação do PowerPoint</vt:lpstr>
      <vt:lpstr>Apresentação do PowerPoint</vt:lpstr>
      <vt:lpstr>Instalação Visual Studio Code</vt:lpstr>
      <vt:lpstr>Instalação Visual Studio Code</vt:lpstr>
      <vt:lpstr>Instalação Visual Studio Code</vt:lpstr>
      <vt:lpstr>Instalação Visual Studio Code</vt:lpstr>
      <vt:lpstr>Instalação Visual Studio Code</vt:lpstr>
      <vt:lpstr>Instalação Visual Studio Code</vt:lpstr>
      <vt:lpstr>Instalação Visual Studio Code</vt:lpstr>
      <vt:lpstr>Instalação Visual Studio Code</vt:lpstr>
      <vt:lpstr>Instalação Code Runner</vt:lpstr>
      <vt:lpstr>Instalação Code Runner</vt:lpstr>
      <vt:lpstr>Testando VSC com Code Runner</vt:lpstr>
      <vt:lpstr>Apresentação do PowerPoint</vt:lpstr>
      <vt:lpstr>Testando VSC com Code Runner</vt:lpstr>
      <vt:lpstr>Testando VSC com Code Runner</vt:lpstr>
      <vt:lpstr>Testando VSC com Code Runner</vt:lpstr>
      <vt:lpstr>Testando VSC com Code Runner Vamos configurar como o code runner deve executar o  typescript</vt:lpstr>
      <vt:lpstr>Apresentação do PowerPoint</vt:lpstr>
      <vt:lpstr>Agora usando o ts-node</vt:lpstr>
      <vt:lpstr>Criando um projeto em TypeScript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Passo a passo para configuração e execução do typescript em um html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Componente é  uma classe que  informamos o  selector, o html e o  css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Graduação em Análise de Sistemas</dc:title>
  <dc:creator>Estruc</dc:creator>
  <cp:lastModifiedBy>Marcelo de Almeida Estruc</cp:lastModifiedBy>
  <cp:revision>35</cp:revision>
  <dcterms:created xsi:type="dcterms:W3CDTF">2022-07-29T11:35:14Z</dcterms:created>
  <dcterms:modified xsi:type="dcterms:W3CDTF">2022-10-26T22:48:48Z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2021-03-03T00:00:00Z</vt:filetime>
  </property>
  <property fmtid="{D5CDD505-2E9C-101B-9397-08002B2CF9AE}" pid="3" name="Creator">
    <vt:lpwstr>Impress</vt:lpwstr>
  </property>
  <property fmtid="{D5CDD505-2E9C-101B-9397-08002B2CF9AE}" pid="4" name="LastSaved">
    <vt:filetime>2021-03-03T00:00:00Z</vt:filetime>
  </property>
</Properties>
</file>